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notesMasterIdLst>
    <p:notesMasterId r:id="rId13"/>
  </p:notesMasterIdLst>
  <p:handoutMasterIdLst>
    <p:handoutMasterId r:id="rId14"/>
  </p:handoutMasterIdLst>
  <p:sldIdLst>
    <p:sldId id="326" r:id="rId2"/>
    <p:sldId id="328" r:id="rId3"/>
    <p:sldId id="285" r:id="rId4"/>
    <p:sldId id="331" r:id="rId5"/>
    <p:sldId id="332" r:id="rId6"/>
    <p:sldId id="327" r:id="rId7"/>
    <p:sldId id="329" r:id="rId8"/>
    <p:sldId id="333" r:id="rId9"/>
    <p:sldId id="334" r:id="rId10"/>
    <p:sldId id="335" r:id="rId11"/>
    <p:sldId id="330" r:id="rId12"/>
  </p:sldIdLst>
  <p:sldSz cx="9144000" cy="6858000" type="screen4x3"/>
  <p:notesSz cx="9305925" cy="70199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301B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413" autoAdjust="0"/>
  </p:normalViewPr>
  <p:slideViewPr>
    <p:cSldViewPr>
      <p:cViewPr varScale="1">
        <p:scale>
          <a:sx n="87" d="100"/>
          <a:sy n="87" d="100"/>
        </p:scale>
        <p:origin x="109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2568" cy="352215"/>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5271204" y="1"/>
            <a:ext cx="4032568" cy="352215"/>
          </a:xfrm>
          <a:prstGeom prst="rect">
            <a:avLst/>
          </a:prstGeom>
        </p:spPr>
        <p:txBody>
          <a:bodyPr vert="horz" lIns="93287" tIns="46644" rIns="93287" bIns="46644" rtlCol="0"/>
          <a:lstStyle>
            <a:lvl1pPr algn="r">
              <a:defRPr sz="1200"/>
            </a:lvl1pPr>
          </a:lstStyle>
          <a:p>
            <a:fld id="{7F5C9E58-32CB-4EED-BD6D-FE08897E3CCD}" type="datetimeFigureOut">
              <a:rPr lang="en-US" smtClean="0"/>
              <a:t>8/6/2018</a:t>
            </a:fld>
            <a:endParaRPr lang="en-US"/>
          </a:p>
        </p:txBody>
      </p:sp>
      <p:sp>
        <p:nvSpPr>
          <p:cNvPr id="4" name="Footer Placeholder 3"/>
          <p:cNvSpPr>
            <a:spLocks noGrp="1"/>
          </p:cNvSpPr>
          <p:nvPr>
            <p:ph type="ftr" sz="quarter" idx="2"/>
          </p:nvPr>
        </p:nvSpPr>
        <p:spPr>
          <a:xfrm>
            <a:off x="0" y="6667711"/>
            <a:ext cx="4032568" cy="352214"/>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5271204" y="6667711"/>
            <a:ext cx="4032568" cy="352214"/>
          </a:xfrm>
          <a:prstGeom prst="rect">
            <a:avLst/>
          </a:prstGeom>
        </p:spPr>
        <p:txBody>
          <a:bodyPr vert="horz" lIns="93287" tIns="46644" rIns="93287" bIns="46644" rtlCol="0" anchor="b"/>
          <a:lstStyle>
            <a:lvl1pPr algn="r">
              <a:defRPr sz="1200"/>
            </a:lvl1pPr>
          </a:lstStyle>
          <a:p>
            <a:fld id="{3B10D702-DAA3-4FCB-88E5-9B0D38D75156}" type="slidenum">
              <a:rPr lang="en-US" smtClean="0"/>
              <a:t>‹#›</a:t>
            </a:fld>
            <a:endParaRPr lang="en-US"/>
          </a:p>
        </p:txBody>
      </p:sp>
    </p:spTree>
    <p:extLst>
      <p:ext uri="{BB962C8B-B14F-4D97-AF65-F5344CB8AC3E}">
        <p14:creationId xmlns:p14="http://schemas.microsoft.com/office/powerpoint/2010/main" val="4005344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lIns="93287" tIns="46644" rIns="93287" bIns="4664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271204" y="0"/>
            <a:ext cx="4032568" cy="350996"/>
          </a:xfrm>
          <a:prstGeom prst="rect">
            <a:avLst/>
          </a:prstGeom>
        </p:spPr>
        <p:txBody>
          <a:bodyPr vert="horz" lIns="93287" tIns="46644" rIns="93287" bIns="46644" rtlCol="0"/>
          <a:lstStyle>
            <a:lvl1pPr algn="r" fontAlgn="auto">
              <a:spcBef>
                <a:spcPts val="0"/>
              </a:spcBef>
              <a:spcAft>
                <a:spcPts val="0"/>
              </a:spcAft>
              <a:defRPr sz="1200">
                <a:latin typeface="+mn-lt"/>
                <a:cs typeface="+mn-cs"/>
              </a:defRPr>
            </a:lvl1pPr>
          </a:lstStyle>
          <a:p>
            <a:pPr>
              <a:defRPr/>
            </a:pPr>
            <a:fld id="{50017F42-96A9-4C2B-8CF2-C276ABF14B40}" type="datetimeFigureOut">
              <a:rPr lang="en-US"/>
              <a:pPr>
                <a:defRPr/>
              </a:pPr>
              <a:t>8/6/2018</a:t>
            </a:fld>
            <a:endParaRPr lang="en-US"/>
          </a:p>
        </p:txBody>
      </p:sp>
      <p:sp>
        <p:nvSpPr>
          <p:cNvPr id="4" name="Slide Image Placeholder 3"/>
          <p:cNvSpPr>
            <a:spLocks noGrp="1" noRot="1" noChangeAspect="1"/>
          </p:cNvSpPr>
          <p:nvPr>
            <p:ph type="sldImg" idx="2"/>
          </p:nvPr>
        </p:nvSpPr>
        <p:spPr>
          <a:xfrm>
            <a:off x="2898775" y="527050"/>
            <a:ext cx="3508375" cy="2632075"/>
          </a:xfrm>
          <a:prstGeom prst="rect">
            <a:avLst/>
          </a:prstGeom>
          <a:noFill/>
          <a:ln w="12700">
            <a:solidFill>
              <a:prstClr val="black"/>
            </a:solidFill>
          </a:ln>
        </p:spPr>
        <p:txBody>
          <a:bodyPr vert="horz" lIns="93287" tIns="46644" rIns="93287" bIns="46644" rtlCol="0" anchor="ctr"/>
          <a:lstStyle/>
          <a:p>
            <a:pPr lvl="0"/>
            <a:endParaRPr lang="en-US" noProof="0"/>
          </a:p>
        </p:txBody>
      </p:sp>
      <p:sp>
        <p:nvSpPr>
          <p:cNvPr id="5" name="Notes Placeholder 4"/>
          <p:cNvSpPr>
            <a:spLocks noGrp="1"/>
          </p:cNvSpPr>
          <p:nvPr>
            <p:ph type="body" sz="quarter" idx="3"/>
          </p:nvPr>
        </p:nvSpPr>
        <p:spPr>
          <a:xfrm>
            <a:off x="930593" y="3334465"/>
            <a:ext cx="7444740" cy="3158966"/>
          </a:xfrm>
          <a:prstGeom prst="rect">
            <a:avLst/>
          </a:prstGeom>
        </p:spPr>
        <p:txBody>
          <a:bodyPr vert="horz" lIns="93287" tIns="46644" rIns="93287" bIns="4664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667711"/>
            <a:ext cx="4032568" cy="350996"/>
          </a:xfrm>
          <a:prstGeom prst="rect">
            <a:avLst/>
          </a:prstGeom>
        </p:spPr>
        <p:txBody>
          <a:bodyPr vert="horz" lIns="93287" tIns="46644" rIns="93287" bIns="46644"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271204" y="6667711"/>
            <a:ext cx="4032568" cy="350996"/>
          </a:xfrm>
          <a:prstGeom prst="rect">
            <a:avLst/>
          </a:prstGeom>
        </p:spPr>
        <p:txBody>
          <a:bodyPr vert="horz" lIns="93287" tIns="46644" rIns="93287" bIns="46644" rtlCol="0" anchor="b"/>
          <a:lstStyle>
            <a:lvl1pPr algn="r" fontAlgn="auto">
              <a:spcBef>
                <a:spcPts val="0"/>
              </a:spcBef>
              <a:spcAft>
                <a:spcPts val="0"/>
              </a:spcAft>
              <a:defRPr sz="1200">
                <a:latin typeface="+mn-lt"/>
                <a:cs typeface="+mn-cs"/>
              </a:defRPr>
            </a:lvl1pPr>
          </a:lstStyle>
          <a:p>
            <a:pPr>
              <a:defRPr/>
            </a:pPr>
            <a:fld id="{761E03D7-3C3E-4573-9A7A-816E57861BB4}" type="slidenum">
              <a:rPr lang="en-US"/>
              <a:pPr>
                <a:defRPr/>
              </a:pPr>
              <a:t>‹#›</a:t>
            </a:fld>
            <a:endParaRPr lang="en-US"/>
          </a:p>
        </p:txBody>
      </p:sp>
    </p:spTree>
    <p:extLst>
      <p:ext uri="{BB962C8B-B14F-4D97-AF65-F5344CB8AC3E}">
        <p14:creationId xmlns:p14="http://schemas.microsoft.com/office/powerpoint/2010/main" val="38137608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8FCF99C2-8021-4847-BC07-DE125F2053D9}" type="datetimeFigureOut">
              <a:rPr lang="en-US" smtClean="0"/>
              <a:pPr>
                <a:defRPr/>
              </a:pPr>
              <a:t>8/6/2018</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E0FCD6-3F4C-45B1-889E-2A93599AEE8B}" type="slidenum">
              <a:rPr lang="en-US" smtClean="0"/>
              <a:pPr>
                <a:defRPr/>
              </a:pPr>
              <a:t>‹#›</a:t>
            </a:fld>
            <a:endParaRPr lang="en-US" dirty="0"/>
          </a:p>
        </p:txBody>
      </p:sp>
    </p:spTree>
    <p:extLst>
      <p:ext uri="{BB962C8B-B14F-4D97-AF65-F5344CB8AC3E}">
        <p14:creationId xmlns:p14="http://schemas.microsoft.com/office/powerpoint/2010/main" val="1069253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fld id="{30589BD8-AC3D-4BA9-8D5E-752F251A8603}" type="datetimeFigureOut">
              <a:rPr lang="en-US" smtClean="0"/>
              <a:pPr>
                <a:defRPr/>
              </a:pPr>
              <a:t>8/6/2018</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4E5BE2B-A705-4096-9FB1-A84D613DBF48}" type="slidenum">
              <a:rPr lang="en-US" smtClean="0"/>
              <a:pPr>
                <a:defRPr/>
              </a:pPr>
              <a:t>‹#›</a:t>
            </a:fld>
            <a:endParaRPr lang="en-US" dirty="0"/>
          </a:p>
        </p:txBody>
      </p:sp>
    </p:spTree>
    <p:extLst>
      <p:ext uri="{BB962C8B-B14F-4D97-AF65-F5344CB8AC3E}">
        <p14:creationId xmlns:p14="http://schemas.microsoft.com/office/powerpoint/2010/main" val="2923990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0589BD8-AC3D-4BA9-8D5E-752F251A8603}" type="datetimeFigureOut">
              <a:rPr lang="en-US" smtClean="0"/>
              <a:pPr>
                <a:defRPr/>
              </a:pPr>
              <a:t>8/6/2018</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E5BE2B-A705-4096-9FB1-A84D613DBF48}" type="slidenum">
              <a:rPr lang="en-US" smtClean="0"/>
              <a:pPr>
                <a:defRPr/>
              </a:pPr>
              <a:t>‹#›</a:t>
            </a:fld>
            <a:endParaRPr lang="en-US" dirty="0"/>
          </a:p>
        </p:txBody>
      </p:sp>
    </p:spTree>
    <p:extLst>
      <p:ext uri="{BB962C8B-B14F-4D97-AF65-F5344CB8AC3E}">
        <p14:creationId xmlns:p14="http://schemas.microsoft.com/office/powerpoint/2010/main" val="1550767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0589BD8-AC3D-4BA9-8D5E-752F251A8603}" type="datetimeFigureOut">
              <a:rPr lang="en-US" smtClean="0"/>
              <a:pPr>
                <a:defRPr/>
              </a:pPr>
              <a:t>8/6/2018</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E5BE2B-A705-4096-9FB1-A84D613DBF48}" type="slidenum">
              <a:rPr lang="en-US" smtClean="0"/>
              <a:pPr>
                <a:defRPr/>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93258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0589BD8-AC3D-4BA9-8D5E-752F251A8603}" type="datetimeFigureOut">
              <a:rPr lang="en-US" smtClean="0"/>
              <a:pPr>
                <a:defRPr/>
              </a:pPr>
              <a:t>8/6/2018</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E5BE2B-A705-4096-9FB1-A84D613DBF48}" type="slidenum">
              <a:rPr lang="en-US" smtClean="0"/>
              <a:pPr>
                <a:defRPr/>
              </a:pPr>
              <a:t>‹#›</a:t>
            </a:fld>
            <a:endParaRPr lang="en-US" dirty="0"/>
          </a:p>
        </p:txBody>
      </p:sp>
    </p:spTree>
    <p:extLst>
      <p:ext uri="{BB962C8B-B14F-4D97-AF65-F5344CB8AC3E}">
        <p14:creationId xmlns:p14="http://schemas.microsoft.com/office/powerpoint/2010/main" val="1494318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0589BD8-AC3D-4BA9-8D5E-752F251A8603}" type="datetimeFigureOut">
              <a:rPr lang="en-US" smtClean="0"/>
              <a:pPr>
                <a:defRPr/>
              </a:pPr>
              <a:t>8/6/2018</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E5BE2B-A705-4096-9FB1-A84D613DBF48}" type="slidenum">
              <a:rPr lang="en-US" smtClean="0"/>
              <a:pPr>
                <a:defRPr/>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99868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0589BD8-AC3D-4BA9-8D5E-752F251A8603}" type="datetimeFigureOut">
              <a:rPr lang="en-US" smtClean="0"/>
              <a:pPr>
                <a:defRPr/>
              </a:pPr>
              <a:t>8/6/2018</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E5BE2B-A705-4096-9FB1-A84D613DBF48}" type="slidenum">
              <a:rPr lang="en-US" smtClean="0"/>
              <a:pPr>
                <a:defRPr/>
              </a:pPr>
              <a:t>‹#›</a:t>
            </a:fld>
            <a:endParaRPr lang="en-US" dirty="0"/>
          </a:p>
        </p:txBody>
      </p:sp>
    </p:spTree>
    <p:extLst>
      <p:ext uri="{BB962C8B-B14F-4D97-AF65-F5344CB8AC3E}">
        <p14:creationId xmlns:p14="http://schemas.microsoft.com/office/powerpoint/2010/main" val="1206798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B1E7CA3-038A-462E-9BB0-9B97F1EC2370}" type="datetimeFigureOut">
              <a:rPr lang="en-US" smtClean="0"/>
              <a:pPr>
                <a:defRPr/>
              </a:pPr>
              <a:t>8/6/2018</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596ED3-D44C-4491-A109-B28AF0A82A89}" type="slidenum">
              <a:rPr lang="en-US" smtClean="0"/>
              <a:pPr>
                <a:defRPr/>
              </a:pPr>
              <a:t>‹#›</a:t>
            </a:fld>
            <a:endParaRPr lang="en-US" dirty="0"/>
          </a:p>
        </p:txBody>
      </p:sp>
    </p:spTree>
    <p:extLst>
      <p:ext uri="{BB962C8B-B14F-4D97-AF65-F5344CB8AC3E}">
        <p14:creationId xmlns:p14="http://schemas.microsoft.com/office/powerpoint/2010/main" val="1085217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F0FBF29-2776-4FF9-8324-035FDA53274E}" type="datetimeFigureOut">
              <a:rPr lang="en-US" smtClean="0"/>
              <a:pPr>
                <a:defRPr/>
              </a:pPr>
              <a:t>8/6/2018</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DCA5841-F6DB-4DCA-93DE-DB298FFEE525}" type="slidenum">
              <a:rPr lang="en-US" smtClean="0"/>
              <a:pPr>
                <a:defRPr/>
              </a:pPr>
              <a:t>‹#›</a:t>
            </a:fld>
            <a:endParaRPr lang="en-US" dirty="0"/>
          </a:p>
        </p:txBody>
      </p:sp>
    </p:spTree>
    <p:extLst>
      <p:ext uri="{BB962C8B-B14F-4D97-AF65-F5344CB8AC3E}">
        <p14:creationId xmlns:p14="http://schemas.microsoft.com/office/powerpoint/2010/main" val="26714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806A82A-6A85-4888-9AD2-50B900097898}" type="datetimeFigureOut">
              <a:rPr lang="en-US" smtClean="0"/>
              <a:pPr>
                <a:defRPr/>
              </a:pPr>
              <a:t>8/6/2018</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C78F28-E3CD-471C-A3C6-0AEB34FE098A}" type="slidenum">
              <a:rPr lang="en-US" smtClean="0"/>
              <a:pPr>
                <a:defRPr/>
              </a:pPr>
              <a:t>‹#›</a:t>
            </a:fld>
            <a:endParaRPr lang="en-US" dirty="0"/>
          </a:p>
        </p:txBody>
      </p:sp>
    </p:spTree>
    <p:extLst>
      <p:ext uri="{BB962C8B-B14F-4D97-AF65-F5344CB8AC3E}">
        <p14:creationId xmlns:p14="http://schemas.microsoft.com/office/powerpoint/2010/main" val="4290000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EDBC129-EDE0-45FB-8BA9-12919038666E}" type="datetimeFigureOut">
              <a:rPr lang="en-US" smtClean="0"/>
              <a:pPr>
                <a:defRPr/>
              </a:pPr>
              <a:t>8/6/2018</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6271647-3099-4D7B-B30D-F70D9CE2BA9A}" type="slidenum">
              <a:rPr lang="en-US" smtClean="0"/>
              <a:pPr>
                <a:defRPr/>
              </a:pPr>
              <a:t>‹#›</a:t>
            </a:fld>
            <a:endParaRPr lang="en-US" dirty="0"/>
          </a:p>
        </p:txBody>
      </p:sp>
    </p:spTree>
    <p:extLst>
      <p:ext uri="{BB962C8B-B14F-4D97-AF65-F5344CB8AC3E}">
        <p14:creationId xmlns:p14="http://schemas.microsoft.com/office/powerpoint/2010/main" val="311034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55C164E7-137C-41F3-A04B-A56C1E450A79}" type="datetimeFigureOut">
              <a:rPr lang="en-US" smtClean="0"/>
              <a:pPr>
                <a:defRPr/>
              </a:pPr>
              <a:t>8/6/2018</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79E13FF-3F9E-449E-8322-15BCA02CA532}" type="slidenum">
              <a:rPr lang="en-US" smtClean="0"/>
              <a:pPr>
                <a:defRPr/>
              </a:pPr>
              <a:t>‹#›</a:t>
            </a:fld>
            <a:endParaRPr lang="en-US" dirty="0"/>
          </a:p>
        </p:txBody>
      </p:sp>
    </p:spTree>
    <p:extLst>
      <p:ext uri="{BB962C8B-B14F-4D97-AF65-F5344CB8AC3E}">
        <p14:creationId xmlns:p14="http://schemas.microsoft.com/office/powerpoint/2010/main" val="199019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89C557DA-FF79-4410-84C5-A435EF168BDA}" type="datetimeFigureOut">
              <a:rPr lang="en-US" smtClean="0"/>
              <a:pPr>
                <a:defRPr/>
              </a:pPr>
              <a:t>8/6/2018</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2E830B6-624C-4EEF-92DE-55B7D752DA1A}" type="slidenum">
              <a:rPr lang="en-US" smtClean="0"/>
              <a:pPr>
                <a:defRPr/>
              </a:pPr>
              <a:t>‹#›</a:t>
            </a:fld>
            <a:endParaRPr lang="en-US" dirty="0"/>
          </a:p>
        </p:txBody>
      </p:sp>
    </p:spTree>
    <p:extLst>
      <p:ext uri="{BB962C8B-B14F-4D97-AF65-F5344CB8AC3E}">
        <p14:creationId xmlns:p14="http://schemas.microsoft.com/office/powerpoint/2010/main" val="2943289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D0BF6080-FF2E-4DB4-991B-B4CCBFBB414C}" type="datetimeFigureOut">
              <a:rPr lang="en-US" smtClean="0"/>
              <a:pPr>
                <a:defRPr/>
              </a:pPr>
              <a:t>8/6/2018</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4924202-4825-4BFA-9C90-28BA5F8429DD}" type="slidenum">
              <a:rPr lang="en-US" smtClean="0"/>
              <a:pPr>
                <a:defRPr/>
              </a:pPr>
              <a:t>‹#›</a:t>
            </a:fld>
            <a:endParaRPr lang="en-US" dirty="0"/>
          </a:p>
        </p:txBody>
      </p:sp>
    </p:spTree>
    <p:extLst>
      <p:ext uri="{BB962C8B-B14F-4D97-AF65-F5344CB8AC3E}">
        <p14:creationId xmlns:p14="http://schemas.microsoft.com/office/powerpoint/2010/main" val="179845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6993E30-DFA0-4B83-860F-08B8FDA5703A}" type="datetimeFigureOut">
              <a:rPr lang="en-US" smtClean="0"/>
              <a:pPr>
                <a:defRPr/>
              </a:pPr>
              <a:t>8/6/2018</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EA699E4-97BD-4E23-98FC-0C62AEDE7D70}" type="slidenum">
              <a:rPr lang="en-US" smtClean="0"/>
              <a:pPr>
                <a:defRPr/>
              </a:pPr>
              <a:t>‹#›</a:t>
            </a:fld>
            <a:endParaRPr lang="en-US" dirty="0"/>
          </a:p>
        </p:txBody>
      </p:sp>
    </p:spTree>
    <p:extLst>
      <p:ext uri="{BB962C8B-B14F-4D97-AF65-F5344CB8AC3E}">
        <p14:creationId xmlns:p14="http://schemas.microsoft.com/office/powerpoint/2010/main" val="587541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49EC9E1-ACF6-4ABB-93AC-49DD3A796D2F}" type="datetimeFigureOut">
              <a:rPr lang="en-US" smtClean="0"/>
              <a:pPr>
                <a:defRPr/>
              </a:pPr>
              <a:t>8/6/2018</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58EA63A-B72C-4CB7-AFC0-AFD9FCBF7F18}" type="slidenum">
              <a:rPr lang="en-US" smtClean="0"/>
              <a:pPr>
                <a:defRPr/>
              </a:pPr>
              <a:t>‹#›</a:t>
            </a:fld>
            <a:endParaRPr lang="en-US" dirty="0"/>
          </a:p>
        </p:txBody>
      </p:sp>
    </p:spTree>
    <p:extLst>
      <p:ext uri="{BB962C8B-B14F-4D97-AF65-F5344CB8AC3E}">
        <p14:creationId xmlns:p14="http://schemas.microsoft.com/office/powerpoint/2010/main" val="417519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D36CF6C-BE46-4B3A-A7E0-19D7E051DD8D}" type="datetimeFigureOut">
              <a:rPr lang="en-US" smtClean="0"/>
              <a:pPr>
                <a:defRPr/>
              </a:pPr>
              <a:t>8/6/2018</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2A31734-5EDA-485E-8239-BD5BE53CE1C5}" type="slidenum">
              <a:rPr lang="en-US" smtClean="0"/>
              <a:pPr>
                <a:defRPr/>
              </a:pPr>
              <a:t>‹#›</a:t>
            </a:fld>
            <a:endParaRPr lang="en-US" dirty="0"/>
          </a:p>
        </p:txBody>
      </p:sp>
    </p:spTree>
    <p:extLst>
      <p:ext uri="{BB962C8B-B14F-4D97-AF65-F5344CB8AC3E}">
        <p14:creationId xmlns:p14="http://schemas.microsoft.com/office/powerpoint/2010/main" val="614460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fld id="{30589BD8-AC3D-4BA9-8D5E-752F251A8603}" type="datetimeFigureOut">
              <a:rPr lang="en-US" smtClean="0"/>
              <a:pPr>
                <a:defRPr/>
              </a:pPr>
              <a:t>8/6/2018</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C4E5BE2B-A705-4096-9FB1-A84D613DBF48}" type="slidenum">
              <a:rPr lang="en-US" smtClean="0"/>
              <a:pPr>
                <a:defRPr/>
              </a:pPr>
              <a:t>‹#›</a:t>
            </a:fld>
            <a:endParaRPr lang="en-US" dirty="0"/>
          </a:p>
        </p:txBody>
      </p:sp>
    </p:spTree>
    <p:extLst>
      <p:ext uri="{BB962C8B-B14F-4D97-AF65-F5344CB8AC3E}">
        <p14:creationId xmlns:p14="http://schemas.microsoft.com/office/powerpoint/2010/main" val="3994449022"/>
      </p:ext>
    </p:extLst>
  </p:cSld>
  <p:clrMap bg1="dk1" tx1="lt1" bg2="dk2" tx2="lt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 id="214748386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medhus@popejohnxxiii.org" TargetMode="External"/><Relationship Id="rId2" Type="http://schemas.openxmlformats.org/officeDocument/2006/relationships/hyperlink" Target="http://ssmith1226.weebly.com/"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slide" Target="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75" y="652462"/>
            <a:ext cx="8229600" cy="1828801"/>
          </a:xfrm>
        </p:spPr>
        <p:txBody>
          <a:bodyPr>
            <a:normAutofit fontScale="90000"/>
          </a:bodyPr>
          <a:lstStyle/>
          <a:p>
            <a:pPr marL="80963" algn="ctr"/>
            <a:r>
              <a:rPr lang="en-US" sz="3600" dirty="0">
                <a:solidFill>
                  <a:schemeClr val="tx2">
                    <a:lumMod val="10000"/>
                  </a:schemeClr>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Welcome to MS </a:t>
            </a:r>
            <a:r>
              <a:rPr lang="en-US" sz="3600" dirty="0" smtClean="0">
                <a:solidFill>
                  <a:schemeClr val="tx2">
                    <a:lumMod val="10000"/>
                  </a:schemeClr>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Language Arts</a:t>
            </a:r>
            <a:r>
              <a:rPr lang="en-US" sz="3600" dirty="0">
                <a:solidFill>
                  <a:schemeClr val="tx2">
                    <a:lumMod val="10000"/>
                  </a:schemeClr>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tx2">
                    <a:lumMod val="10000"/>
                  </a:schemeClr>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br>
            <a:r>
              <a:rPr lang="en-US" sz="3600" dirty="0">
                <a:solidFill>
                  <a:schemeClr val="tx2">
                    <a:lumMod val="10000"/>
                  </a:schemeClr>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Curriculum Night</a:t>
            </a:r>
            <a:br>
              <a:rPr lang="en-US" sz="3600" dirty="0">
                <a:solidFill>
                  <a:schemeClr val="tx2">
                    <a:lumMod val="10000"/>
                  </a:schemeClr>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br>
            <a:r>
              <a:rPr lang="en-US" sz="3600" dirty="0" smtClean="0">
                <a:solidFill>
                  <a:schemeClr val="tx2">
                    <a:lumMod val="10000"/>
                  </a:schemeClr>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rPr>
              <a:t>2018-2019</a:t>
            </a:r>
            <a:endParaRPr lang="en-US" sz="3600" dirty="0">
              <a:solidFill>
                <a:schemeClr val="tx2">
                  <a:lumMod val="10000"/>
                </a:schemeClr>
              </a:solidFill>
              <a:effectLst>
                <a:outerShdw blurRad="38100" dist="38100" dir="2700000" algn="tl">
                  <a:srgbClr val="C0C0C0"/>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90500" y="2819400"/>
            <a:ext cx="8686800" cy="3657600"/>
          </a:xfrm>
        </p:spPr>
        <p:txBody>
          <a:bodyPr>
            <a:normAutofit/>
          </a:bodyPr>
          <a:lstStyle/>
          <a:p>
            <a:pPr marL="80963" algn="ctr"/>
            <a:r>
              <a:rPr lang="en-US" sz="4000" b="1" dirty="0">
                <a:solidFill>
                  <a:schemeClr val="tx2">
                    <a:lumMod val="10000"/>
                  </a:schemeClr>
                </a:solidFill>
                <a:effectLst>
                  <a:outerShdw blurRad="38100" dist="38100" dir="2700000" algn="tl">
                    <a:srgbClr val="C0C0C0"/>
                  </a:outerShdw>
                </a:effectLst>
                <a:latin typeface="CAMPBELL"/>
              </a:rPr>
              <a:t>Mrs. </a:t>
            </a:r>
            <a:r>
              <a:rPr lang="en-US" sz="4000" b="1" dirty="0" smtClean="0">
                <a:solidFill>
                  <a:schemeClr val="tx2">
                    <a:lumMod val="10000"/>
                  </a:schemeClr>
                </a:solidFill>
                <a:effectLst>
                  <a:outerShdw blurRad="38100" dist="38100" dir="2700000" algn="tl">
                    <a:srgbClr val="C0C0C0"/>
                  </a:outerShdw>
                </a:effectLst>
                <a:latin typeface="CAMPBELL"/>
              </a:rPr>
              <a:t>Smith</a:t>
            </a:r>
            <a:endParaRPr lang="en-US" sz="4000" b="1" dirty="0">
              <a:solidFill>
                <a:schemeClr val="tx2">
                  <a:lumMod val="10000"/>
                </a:schemeClr>
              </a:solidFill>
              <a:effectLst>
                <a:outerShdw blurRad="38100" dist="38100" dir="2700000" algn="tl">
                  <a:srgbClr val="C0C0C0"/>
                </a:outerShdw>
              </a:effectLst>
              <a:latin typeface="CAMPBELL"/>
            </a:endParaRPr>
          </a:p>
          <a:p>
            <a:pPr marL="80963" algn="ctr"/>
            <a:r>
              <a:rPr lang="en-US" sz="4000" b="1" dirty="0">
                <a:solidFill>
                  <a:srgbClr val="713204"/>
                </a:solidFill>
                <a:effectLst>
                  <a:outerShdw blurRad="38100" dist="38100" dir="2700000" algn="tl">
                    <a:srgbClr val="C0C0C0"/>
                  </a:outerShdw>
                </a:effectLst>
                <a:latin typeface="CAMPBELL"/>
                <a:hlinkClick r:id="rId2"/>
              </a:rPr>
              <a:t>http://</a:t>
            </a:r>
            <a:r>
              <a:rPr lang="en-US" sz="4000" b="1" dirty="0" smtClean="0">
                <a:solidFill>
                  <a:srgbClr val="713204"/>
                </a:solidFill>
                <a:effectLst>
                  <a:outerShdw blurRad="38100" dist="38100" dir="2700000" algn="tl">
                    <a:srgbClr val="C0C0C0"/>
                  </a:outerShdw>
                </a:effectLst>
                <a:latin typeface="CAMPBELL"/>
                <a:hlinkClick r:id="rId2"/>
              </a:rPr>
              <a:t>ssmith1226.weebly.com</a:t>
            </a:r>
            <a:endParaRPr lang="en-US" sz="4000" b="1" dirty="0" smtClean="0">
              <a:solidFill>
                <a:srgbClr val="713204"/>
              </a:solidFill>
              <a:effectLst>
                <a:outerShdw blurRad="38100" dist="38100" dir="2700000" algn="tl">
                  <a:srgbClr val="C0C0C0"/>
                </a:outerShdw>
              </a:effectLst>
              <a:latin typeface="CAMPBELL"/>
            </a:endParaRPr>
          </a:p>
          <a:p>
            <a:pPr marL="80963" algn="ctr"/>
            <a:r>
              <a:rPr lang="en-US" sz="4000" b="1" dirty="0" smtClean="0">
                <a:solidFill>
                  <a:srgbClr val="713204"/>
                </a:solidFill>
                <a:effectLst>
                  <a:outerShdw blurRad="38100" dist="38100" dir="2700000" algn="tl">
                    <a:srgbClr val="C0C0C0"/>
                  </a:outerShdw>
                </a:effectLst>
                <a:latin typeface="CAMPBELL"/>
                <a:hlinkClick r:id="rId3"/>
              </a:rPr>
              <a:t>ssmith@popejohnxxiii.org</a:t>
            </a:r>
            <a:r>
              <a:rPr lang="en-US" sz="4000" b="1" dirty="0" smtClean="0">
                <a:solidFill>
                  <a:srgbClr val="713204"/>
                </a:solidFill>
                <a:effectLst>
                  <a:outerShdw blurRad="38100" dist="38100" dir="2700000" algn="tl">
                    <a:srgbClr val="C0C0C0"/>
                  </a:outerShdw>
                </a:effectLst>
                <a:latin typeface="CAMPBELL"/>
              </a:rPr>
              <a:t> </a:t>
            </a:r>
          </a:p>
          <a:p>
            <a:pPr marL="80963" algn="ctr"/>
            <a:r>
              <a:rPr lang="en-US" sz="4000" b="1" dirty="0">
                <a:solidFill>
                  <a:srgbClr val="713204"/>
                </a:solidFill>
                <a:effectLst>
                  <a:outerShdw blurRad="38100" dist="38100" dir="2700000" algn="tl">
                    <a:srgbClr val="C0C0C0"/>
                  </a:outerShdw>
                </a:effectLst>
                <a:latin typeface="CAMPBELL"/>
                <a:hlinkClick r:id="rId4" action="ppaction://hlinksldjump"/>
              </a:rPr>
              <a:t>http://</a:t>
            </a:r>
            <a:r>
              <a:rPr lang="en-US" sz="4000" b="1" dirty="0" smtClean="0">
                <a:solidFill>
                  <a:srgbClr val="713204"/>
                </a:solidFill>
                <a:effectLst>
                  <a:outerShdw blurRad="38100" dist="38100" dir="2700000" algn="tl">
                    <a:srgbClr val="C0C0C0"/>
                  </a:outerShdw>
                </a:effectLst>
                <a:latin typeface="CAMPBELL"/>
                <a:hlinkClick r:id="rId4" action="ppaction://hlinksldjump"/>
              </a:rPr>
              <a:t>saintjohnxxiii.org</a:t>
            </a:r>
            <a:endParaRPr lang="en-US" sz="4000" b="1" dirty="0" smtClean="0">
              <a:solidFill>
                <a:srgbClr val="713204"/>
              </a:solidFill>
              <a:effectLst>
                <a:outerShdw blurRad="38100" dist="38100" dir="2700000" algn="tl">
                  <a:srgbClr val="C0C0C0"/>
                </a:outerShdw>
              </a:effectLst>
              <a:latin typeface="CAMPBELL"/>
            </a:endParaRPr>
          </a:p>
        </p:txBody>
      </p:sp>
      <p:sp>
        <p:nvSpPr>
          <p:cNvPr id="70659" name="Text Box 4"/>
          <p:cNvSpPr txBox="1">
            <a:spLocks noChangeArrowheads="1"/>
          </p:cNvSpPr>
          <p:nvPr/>
        </p:nvSpPr>
        <p:spPr bwMode="auto">
          <a:xfrm>
            <a:off x="1066800" y="1447800"/>
            <a:ext cx="7315200" cy="366713"/>
          </a:xfrm>
          <a:prstGeom prst="rect">
            <a:avLst/>
          </a:prstGeom>
          <a:noFill/>
          <a:ln w="9525">
            <a:noFill/>
            <a:miter lim="800000"/>
            <a:headEnd/>
            <a:tailEnd/>
          </a:ln>
        </p:spPr>
        <p:txBody>
          <a:bodyPr>
            <a:spAutoFit/>
          </a:bodyPr>
          <a:lstStyle/>
          <a:p>
            <a:pPr>
              <a:spcBef>
                <a:spcPct val="50000"/>
              </a:spcBef>
            </a:pPr>
            <a:endParaRPr lang="en-US"/>
          </a:p>
        </p:txBody>
      </p:sp>
      <p:sp>
        <p:nvSpPr>
          <p:cNvPr id="70660" name="Text Box 5"/>
          <p:cNvSpPr txBox="1">
            <a:spLocks noChangeArrowheads="1"/>
          </p:cNvSpPr>
          <p:nvPr/>
        </p:nvSpPr>
        <p:spPr bwMode="auto">
          <a:xfrm>
            <a:off x="990600" y="1447800"/>
            <a:ext cx="7086600" cy="366713"/>
          </a:xfrm>
          <a:prstGeom prst="rect">
            <a:avLst/>
          </a:prstGeom>
          <a:noFill/>
          <a:ln w="9525">
            <a:noFill/>
            <a:miter lim="800000"/>
            <a:headEnd/>
            <a:tailEnd/>
          </a:ln>
        </p:spPr>
        <p:txBody>
          <a:bodyPr>
            <a:spAutoFit/>
          </a:bodyPr>
          <a:lstStyle/>
          <a:p>
            <a:pPr>
              <a:spcBef>
                <a:spcPct val="50000"/>
              </a:spcBef>
            </a:pPr>
            <a:endParaRPr lang="en-US"/>
          </a:p>
        </p:txBody>
      </p:sp>
      <p:pic>
        <p:nvPicPr>
          <p:cNvPr id="1026" name="Picture 2" descr="Image result for language arts clip a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 y="1650206"/>
            <a:ext cx="1567069"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357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9639"/>
            <a:ext cx="6554867" cy="1524000"/>
          </a:xfrm>
        </p:spPr>
        <p:txBody>
          <a:bodyPr>
            <a:normAutofit/>
          </a:bodyPr>
          <a:lstStyle/>
          <a:p>
            <a:pPr algn="ctr" eaLnBrk="1" fontAlgn="auto" hangingPunct="1">
              <a:spcAft>
                <a:spcPts val="0"/>
              </a:spcAft>
              <a:defRPr/>
            </a:pPr>
            <a:r>
              <a:rPr lang="en-US" dirty="0" smtClean="0"/>
              <a:t> </a:t>
            </a:r>
            <a:r>
              <a:rPr lang="en-US" sz="4800" dirty="0" smtClean="0">
                <a:solidFill>
                  <a:schemeClr val="bg1"/>
                </a:solidFill>
              </a:rPr>
              <a:t>Conferences</a:t>
            </a:r>
            <a:endParaRPr lang="en-US" sz="4800" dirty="0">
              <a:solidFill>
                <a:schemeClr val="bg1"/>
              </a:solidFill>
            </a:endParaRPr>
          </a:p>
        </p:txBody>
      </p:sp>
      <p:sp>
        <p:nvSpPr>
          <p:cNvPr id="3" name="Content Placeholder 2"/>
          <p:cNvSpPr>
            <a:spLocks noGrp="1"/>
          </p:cNvSpPr>
          <p:nvPr>
            <p:ph idx="1"/>
          </p:nvPr>
        </p:nvSpPr>
        <p:spPr>
          <a:xfrm>
            <a:off x="922338" y="1295400"/>
            <a:ext cx="7688262" cy="5013325"/>
          </a:xfrm>
        </p:spPr>
        <p:txBody>
          <a:bodyPr>
            <a:noAutofit/>
          </a:bodyPr>
          <a:lstStyle/>
          <a:p>
            <a:pPr marL="137160" indent="0" eaLnBrk="1" fontAlgn="auto" hangingPunct="1">
              <a:spcAft>
                <a:spcPts val="0"/>
              </a:spcAft>
              <a:buClr>
                <a:schemeClr val="tx1">
                  <a:shade val="95000"/>
                </a:schemeClr>
              </a:buClr>
              <a:buNone/>
              <a:defRPr/>
            </a:pPr>
            <a:r>
              <a:rPr lang="en-US" sz="2800" b="1" dirty="0" smtClean="0">
                <a:solidFill>
                  <a:schemeClr val="bg1"/>
                </a:solidFill>
              </a:rPr>
              <a:t>Parent/teacher conferences </a:t>
            </a:r>
            <a:r>
              <a:rPr lang="en-US" sz="2800" b="1" dirty="0" smtClean="0"/>
              <a:t>will be </a:t>
            </a:r>
            <a:r>
              <a:rPr lang="en-US" sz="2800" b="1" dirty="0" smtClean="0"/>
              <a:t>November 5-9</a:t>
            </a:r>
            <a:r>
              <a:rPr lang="en-US" sz="2800" b="1" baseline="30000" dirty="0" smtClean="0"/>
              <a:t>th</a:t>
            </a:r>
            <a:r>
              <a:rPr lang="en-US" sz="2800" b="1" dirty="0" smtClean="0"/>
              <a:t>. </a:t>
            </a:r>
          </a:p>
          <a:p>
            <a:pPr marL="594360" indent="-457200">
              <a:spcAft>
                <a:spcPts val="0"/>
              </a:spcAft>
              <a:buClr>
                <a:schemeClr val="tx1">
                  <a:shade val="95000"/>
                </a:schemeClr>
              </a:buClr>
              <a:defRPr/>
            </a:pPr>
            <a:r>
              <a:rPr lang="en-US" sz="2800" b="1" dirty="0" smtClean="0"/>
              <a:t>Please do not hesitate to contact me if you would like to meet in person any time during the school year.  It is important tha</a:t>
            </a:r>
            <a:r>
              <a:rPr lang="en-US" sz="2800" b="1" dirty="0" smtClean="0"/>
              <a:t>t we maintain open communication lines as we work together to ensure your child has a successful experience in middle school.</a:t>
            </a:r>
          </a:p>
          <a:p>
            <a:pPr marL="137160" indent="0" eaLnBrk="1" fontAlgn="auto" hangingPunct="1">
              <a:spcAft>
                <a:spcPts val="0"/>
              </a:spcAft>
              <a:buClr>
                <a:schemeClr val="tx1">
                  <a:shade val="95000"/>
                </a:schemeClr>
              </a:buClr>
              <a:buNone/>
              <a:defRPr/>
            </a:pPr>
            <a:endParaRPr lang="en-US" sz="3200" b="1" dirty="0"/>
          </a:p>
          <a:p>
            <a:pPr marL="137160" indent="0" eaLnBrk="1" fontAlgn="auto" hangingPunct="1">
              <a:spcAft>
                <a:spcPts val="0"/>
              </a:spcAft>
              <a:buClr>
                <a:schemeClr val="tx1">
                  <a:shade val="95000"/>
                </a:schemeClr>
              </a:buClr>
              <a:buNone/>
              <a:defRPr/>
            </a:pPr>
            <a:r>
              <a:rPr lang="en-US" sz="3200" b="1" dirty="0" smtClean="0">
                <a:solidFill>
                  <a:schemeClr val="bg1"/>
                </a:solidFill>
              </a:rPr>
              <a:t>Email: ssmith@saintjohnxxiii.org</a:t>
            </a:r>
            <a:endParaRPr lang="en-US" sz="3200" b="1" dirty="0">
              <a:solidFill>
                <a:schemeClr val="bg1"/>
              </a:solidFill>
            </a:endParaRPr>
          </a:p>
        </p:txBody>
      </p:sp>
    </p:spTree>
    <p:extLst>
      <p:ext uri="{BB962C8B-B14F-4D97-AF65-F5344CB8AC3E}">
        <p14:creationId xmlns:p14="http://schemas.microsoft.com/office/powerpoint/2010/main" val="3423046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 </a:t>
            </a:r>
            <a:endParaRPr lang="en-US" sz="4800" dirty="0">
              <a:solidFill>
                <a:schemeClr val="bg1"/>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69306" y="1295400"/>
            <a:ext cx="5013325" cy="5013325"/>
          </a:xfrm>
        </p:spPr>
      </p:pic>
    </p:spTree>
    <p:extLst>
      <p:ext uri="{BB962C8B-B14F-4D97-AF65-F5344CB8AC3E}">
        <p14:creationId xmlns:p14="http://schemas.microsoft.com/office/powerpoint/2010/main" val="2102040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554867" cy="1524000"/>
          </a:xfrm>
        </p:spPr>
        <p:txBody>
          <a:bodyPr/>
          <a:lstStyle/>
          <a:p>
            <a:pPr algn="ctr" eaLnBrk="1" fontAlgn="auto" hangingPunct="1">
              <a:spcAft>
                <a:spcPts val="0"/>
              </a:spcAft>
              <a:defRPr/>
            </a:pPr>
            <a:r>
              <a:rPr lang="en-US" dirty="0" smtClean="0"/>
              <a:t> </a:t>
            </a:r>
            <a:r>
              <a:rPr lang="en-US" sz="4800" dirty="0" smtClean="0">
                <a:solidFill>
                  <a:schemeClr val="bg1"/>
                </a:solidFill>
              </a:rPr>
              <a:t>Mrs. Smith</a:t>
            </a:r>
            <a:endParaRPr lang="en-US" sz="4800" dirty="0">
              <a:solidFill>
                <a:schemeClr val="bg1"/>
              </a:solidFill>
            </a:endParaRPr>
          </a:p>
        </p:txBody>
      </p:sp>
      <p:sp>
        <p:nvSpPr>
          <p:cNvPr id="3" name="Content Placeholder 2"/>
          <p:cNvSpPr>
            <a:spLocks noGrp="1"/>
          </p:cNvSpPr>
          <p:nvPr>
            <p:ph idx="1"/>
          </p:nvPr>
        </p:nvSpPr>
        <p:spPr>
          <a:xfrm>
            <a:off x="922338" y="1295401"/>
            <a:ext cx="7307262" cy="4724400"/>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en-US" dirty="0" smtClean="0">
                <a:solidFill>
                  <a:schemeClr val="tx1"/>
                </a:solidFill>
              </a:rPr>
              <a:t>Who am I?</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Family</a:t>
            </a:r>
          </a:p>
          <a:p>
            <a:pPr marL="548640" indent="-411480" eaLnBrk="1" fontAlgn="auto" hangingPunct="1">
              <a:spcAft>
                <a:spcPts val="0"/>
              </a:spcAft>
              <a:buClr>
                <a:schemeClr val="tx1">
                  <a:shade val="95000"/>
                </a:schemeClr>
              </a:buClr>
              <a:buFont typeface="Wingdings 2"/>
              <a:buChar char=""/>
              <a:defRPr/>
            </a:pPr>
            <a:r>
              <a:rPr lang="en-US" dirty="0" smtClean="0">
                <a:solidFill>
                  <a:schemeClr val="tx1"/>
                </a:solidFill>
              </a:rPr>
              <a:t>Education</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BS in Education Western Connecticut State University</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Middle School Endorsement with English Concentration</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Catechist Certified</a:t>
            </a:r>
            <a:endParaRPr lang="en-US" dirty="0" smtClean="0">
              <a:solidFill>
                <a:schemeClr val="bg1"/>
              </a:solidFill>
            </a:endParaRPr>
          </a:p>
          <a:p>
            <a:pPr marL="548640" indent="-411480" eaLnBrk="1" fontAlgn="auto" hangingPunct="1">
              <a:spcAft>
                <a:spcPts val="0"/>
              </a:spcAft>
              <a:buClr>
                <a:schemeClr val="tx1">
                  <a:shade val="95000"/>
                </a:schemeClr>
              </a:buClr>
              <a:buFont typeface="Wingdings 2"/>
              <a:buChar char=""/>
              <a:defRPr/>
            </a:pPr>
            <a:r>
              <a:rPr lang="en-US" dirty="0" smtClean="0">
                <a:solidFill>
                  <a:schemeClr val="tx1"/>
                </a:solidFill>
              </a:rPr>
              <a:t>Experience</a:t>
            </a:r>
            <a:r>
              <a:rPr lang="en-US" dirty="0" smtClean="0"/>
              <a:t> </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Middle School Language Arts - Massachusetts</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Grades 9 &amp; 10 </a:t>
            </a:r>
            <a:r>
              <a:rPr lang="en-US" dirty="0" smtClean="0">
                <a:solidFill>
                  <a:schemeClr val="bg1"/>
                </a:solidFill>
              </a:rPr>
              <a:t>High School English </a:t>
            </a:r>
            <a:r>
              <a:rPr lang="en-US" dirty="0" smtClean="0">
                <a:solidFill>
                  <a:schemeClr val="bg1"/>
                </a:solidFill>
              </a:rPr>
              <a:t>- Massachusetts</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Grade 4 St. John XXIII</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Grade 7 &amp; 8 Social Studies St. John </a:t>
            </a:r>
            <a:r>
              <a:rPr lang="en-US" dirty="0" smtClean="0">
                <a:solidFill>
                  <a:schemeClr val="bg1"/>
                </a:solidFill>
              </a:rPr>
              <a:t>XXIII</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Middle School Language Arts – St. John XXIII</a:t>
            </a:r>
            <a:endParaRPr lang="en-US" dirty="0" smtClean="0">
              <a:solidFill>
                <a:schemeClr val="bg1"/>
              </a:solidFill>
            </a:endParaRPr>
          </a:p>
          <a:p>
            <a:pPr marL="137160" indent="0" eaLnBrk="1" fontAlgn="auto" hangingPunct="1">
              <a:spcAft>
                <a:spcPts val="0"/>
              </a:spcAft>
              <a:buClr>
                <a:schemeClr val="tx1">
                  <a:shade val="95000"/>
                </a:schemeClr>
              </a:buClr>
              <a:buNone/>
              <a:defRPr/>
            </a:pPr>
            <a:endParaRPr lang="en-US" dirty="0"/>
          </a:p>
        </p:txBody>
      </p:sp>
      <p:pic>
        <p:nvPicPr>
          <p:cNvPr id="2050" name="Picture 2" descr="Image result for teacher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533400"/>
            <a:ext cx="1297859" cy="1828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9565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6554867" cy="1524000"/>
          </a:xfrm>
        </p:spPr>
        <p:txBody>
          <a:bodyPr/>
          <a:lstStyle/>
          <a:p>
            <a:pPr algn="ctr" eaLnBrk="1" fontAlgn="auto" hangingPunct="1">
              <a:spcAft>
                <a:spcPts val="0"/>
              </a:spcAft>
              <a:defRPr/>
            </a:pPr>
            <a:r>
              <a:rPr lang="en-US" dirty="0" smtClean="0"/>
              <a:t> </a:t>
            </a:r>
            <a:r>
              <a:rPr lang="en-US" dirty="0" smtClean="0">
                <a:solidFill>
                  <a:schemeClr val="bg1"/>
                </a:solidFill>
              </a:rPr>
              <a:t>Grade 6 Curriculum</a:t>
            </a:r>
            <a:endParaRPr lang="en-US" dirty="0">
              <a:solidFill>
                <a:schemeClr val="bg1"/>
              </a:solidFill>
            </a:endParaRPr>
          </a:p>
        </p:txBody>
      </p:sp>
      <p:sp>
        <p:nvSpPr>
          <p:cNvPr id="3" name="Content Placeholder 2"/>
          <p:cNvSpPr>
            <a:spLocks noGrp="1"/>
          </p:cNvSpPr>
          <p:nvPr>
            <p:ph idx="1"/>
          </p:nvPr>
        </p:nvSpPr>
        <p:spPr>
          <a:xfrm>
            <a:off x="922338" y="1295400"/>
            <a:ext cx="7307262" cy="5013325"/>
          </a:xfrm>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r>
              <a:rPr lang="en-US" dirty="0" smtClean="0">
                <a:solidFill>
                  <a:schemeClr val="tx1"/>
                </a:solidFill>
              </a:rPr>
              <a:t>Programs</a:t>
            </a:r>
          </a:p>
          <a:p>
            <a:pPr marL="869315" lvl="1" indent="-411480" eaLnBrk="1" fontAlgn="auto" hangingPunct="1">
              <a:spcAft>
                <a:spcPts val="0"/>
              </a:spcAft>
              <a:buClr>
                <a:schemeClr val="tx1">
                  <a:shade val="95000"/>
                </a:schemeClr>
              </a:buClr>
              <a:buFont typeface="Wingdings 2"/>
              <a:buChar char=""/>
              <a:defRPr/>
            </a:pPr>
            <a:r>
              <a:rPr lang="en-US" sz="2000" dirty="0" smtClean="0">
                <a:solidFill>
                  <a:schemeClr val="tx1"/>
                </a:solidFill>
              </a:rPr>
              <a:t>Grade 6</a:t>
            </a:r>
            <a:r>
              <a:rPr lang="en-US" sz="2000" dirty="0" smtClean="0">
                <a:solidFill>
                  <a:schemeClr val="tx1"/>
                </a:solidFill>
              </a:rPr>
              <a:t>:</a:t>
            </a:r>
            <a:r>
              <a:rPr lang="en-US" sz="2000" b="1" dirty="0" smtClean="0">
                <a:solidFill>
                  <a:schemeClr val="bg1"/>
                </a:solidFill>
              </a:rPr>
              <a:t> </a:t>
            </a:r>
            <a:endParaRPr lang="en-US" sz="2000" b="1" dirty="0" smtClean="0">
              <a:solidFill>
                <a:schemeClr val="bg1"/>
              </a:solidFill>
            </a:endParaRPr>
          </a:p>
          <a:p>
            <a:pPr marL="1065847" lvl="2" indent="-342900" eaLnBrk="1" fontAlgn="auto" hangingPunct="1">
              <a:spcAft>
                <a:spcPts val="0"/>
              </a:spcAft>
              <a:buClr>
                <a:schemeClr val="tx1">
                  <a:shade val="95000"/>
                </a:schemeClr>
              </a:buClr>
              <a:defRPr/>
            </a:pPr>
            <a:r>
              <a:rPr lang="en-US" sz="2000" dirty="0" smtClean="0">
                <a:solidFill>
                  <a:schemeClr val="bg1"/>
                </a:solidFill>
              </a:rPr>
              <a:t>The </a:t>
            </a:r>
            <a:r>
              <a:rPr lang="en-US" sz="2000" b="1" dirty="0" smtClean="0">
                <a:solidFill>
                  <a:schemeClr val="bg1"/>
                </a:solidFill>
              </a:rPr>
              <a:t>Writing Process &amp; Six Traits of Writing </a:t>
            </a:r>
            <a:r>
              <a:rPr lang="en-US" sz="2000" dirty="0" smtClean="0">
                <a:solidFill>
                  <a:schemeClr val="bg1"/>
                </a:solidFill>
              </a:rPr>
              <a:t>– </a:t>
            </a:r>
          </a:p>
          <a:p>
            <a:pPr marL="1065847" lvl="2" indent="-342900" eaLnBrk="1" fontAlgn="auto" hangingPunct="1">
              <a:spcAft>
                <a:spcPts val="0"/>
              </a:spcAft>
              <a:buClr>
                <a:schemeClr val="tx1">
                  <a:shade val="95000"/>
                </a:schemeClr>
              </a:buClr>
              <a:defRPr/>
            </a:pPr>
            <a:r>
              <a:rPr lang="en-US" sz="2000" dirty="0" smtClean="0">
                <a:solidFill>
                  <a:schemeClr val="bg1"/>
                </a:solidFill>
              </a:rPr>
              <a:t>Explore 4 styles of Writing – Narrative, Informative, Argument, &amp; </a:t>
            </a:r>
            <a:r>
              <a:rPr lang="en-US" sz="2000" dirty="0" smtClean="0">
                <a:solidFill>
                  <a:schemeClr val="bg1"/>
                </a:solidFill>
              </a:rPr>
              <a:t>Descriptive</a:t>
            </a:r>
          </a:p>
          <a:p>
            <a:pPr marL="1065847" lvl="2" indent="-342900">
              <a:spcAft>
                <a:spcPts val="0"/>
              </a:spcAft>
              <a:buClr>
                <a:schemeClr val="tx1">
                  <a:shade val="95000"/>
                </a:schemeClr>
              </a:buClr>
              <a:defRPr/>
            </a:pPr>
            <a:r>
              <a:rPr lang="en-US" sz="2000" dirty="0">
                <a:solidFill>
                  <a:schemeClr val="bg1"/>
                </a:solidFill>
              </a:rPr>
              <a:t>Focus on solid paragraph essay, in preparation for 7</a:t>
            </a:r>
            <a:r>
              <a:rPr lang="en-US" sz="2000" baseline="30000" dirty="0">
                <a:solidFill>
                  <a:schemeClr val="bg1"/>
                </a:solidFill>
              </a:rPr>
              <a:t>th</a:t>
            </a:r>
            <a:r>
              <a:rPr lang="en-US" sz="2000" dirty="0">
                <a:solidFill>
                  <a:schemeClr val="bg1"/>
                </a:solidFill>
              </a:rPr>
              <a:t> grade three-paragraph essay.</a:t>
            </a:r>
          </a:p>
          <a:p>
            <a:pPr marL="1065847" lvl="2" indent="-342900" eaLnBrk="1" fontAlgn="auto" hangingPunct="1">
              <a:spcAft>
                <a:spcPts val="0"/>
              </a:spcAft>
              <a:buClr>
                <a:schemeClr val="tx1">
                  <a:shade val="95000"/>
                </a:schemeClr>
              </a:buClr>
              <a:defRPr/>
            </a:pPr>
            <a:r>
              <a:rPr lang="en-US" sz="2000" dirty="0" smtClean="0">
                <a:solidFill>
                  <a:schemeClr val="bg1"/>
                </a:solidFill>
              </a:rPr>
              <a:t>60 minute class broken up into 3 sections of approx. 20 minutes each of grammar, writing, and literature </a:t>
            </a:r>
          </a:p>
          <a:p>
            <a:pPr marL="1065847" lvl="2" indent="-342900" eaLnBrk="1" fontAlgn="auto" hangingPunct="1">
              <a:spcAft>
                <a:spcPts val="0"/>
              </a:spcAft>
              <a:buClr>
                <a:schemeClr val="tx1">
                  <a:shade val="95000"/>
                </a:schemeClr>
              </a:buClr>
              <a:defRPr/>
            </a:pPr>
            <a:r>
              <a:rPr lang="en-US" sz="2000" b="1" dirty="0" smtClean="0">
                <a:solidFill>
                  <a:schemeClr val="bg1"/>
                </a:solidFill>
              </a:rPr>
              <a:t>Grammar: </a:t>
            </a:r>
            <a:r>
              <a:rPr lang="en-US" sz="2000" dirty="0" smtClean="0">
                <a:solidFill>
                  <a:schemeClr val="bg1"/>
                </a:solidFill>
              </a:rPr>
              <a:t>Grammar, Usage, and Mechanics – </a:t>
            </a:r>
            <a:r>
              <a:rPr lang="en-US" sz="2000" dirty="0" err="1" smtClean="0">
                <a:solidFill>
                  <a:schemeClr val="bg1"/>
                </a:solidFill>
              </a:rPr>
              <a:t>Zaner</a:t>
            </a:r>
            <a:r>
              <a:rPr lang="en-US" sz="2000" dirty="0" smtClean="0">
                <a:solidFill>
                  <a:schemeClr val="bg1"/>
                </a:solidFill>
              </a:rPr>
              <a:t>/</a:t>
            </a:r>
            <a:r>
              <a:rPr lang="en-US" sz="2000" dirty="0" err="1" smtClean="0">
                <a:solidFill>
                  <a:schemeClr val="bg1"/>
                </a:solidFill>
              </a:rPr>
              <a:t>Bloser</a:t>
            </a:r>
            <a:endParaRPr lang="en-US" sz="2000" b="1" dirty="0" smtClean="0">
              <a:solidFill>
                <a:schemeClr val="bg1"/>
              </a:solidFill>
            </a:endParaRPr>
          </a:p>
          <a:p>
            <a:pPr marL="1065847" lvl="2" indent="-342900" eaLnBrk="1" fontAlgn="auto" hangingPunct="1">
              <a:spcAft>
                <a:spcPts val="0"/>
              </a:spcAft>
              <a:buClr>
                <a:schemeClr val="tx1">
                  <a:shade val="95000"/>
                </a:schemeClr>
              </a:buClr>
              <a:defRPr/>
            </a:pPr>
            <a:r>
              <a:rPr lang="en-US" sz="2000" b="1" dirty="0" smtClean="0">
                <a:solidFill>
                  <a:schemeClr val="bg1"/>
                </a:solidFill>
              </a:rPr>
              <a:t>Novels</a:t>
            </a:r>
            <a:r>
              <a:rPr lang="en-US" sz="2000" dirty="0" smtClean="0">
                <a:solidFill>
                  <a:schemeClr val="bg1"/>
                </a:solidFill>
              </a:rPr>
              <a:t>: </a:t>
            </a:r>
            <a:r>
              <a:rPr lang="en-US" sz="2000" i="1" dirty="0" smtClean="0">
                <a:solidFill>
                  <a:schemeClr val="bg1"/>
                </a:solidFill>
              </a:rPr>
              <a:t>Liberation of Gabriel King and Holes</a:t>
            </a:r>
            <a:r>
              <a:rPr lang="en-US" sz="2000" i="1" dirty="0">
                <a:solidFill>
                  <a:schemeClr val="bg1"/>
                </a:solidFill>
              </a:rPr>
              <a:t>.</a:t>
            </a:r>
            <a:r>
              <a:rPr lang="en-US" sz="2000" i="1" dirty="0" smtClean="0">
                <a:solidFill>
                  <a:schemeClr val="bg1"/>
                </a:solidFill>
              </a:rPr>
              <a:t> Old Yeller will be used as silent reading book </a:t>
            </a:r>
            <a:r>
              <a:rPr lang="en-US" sz="2000" i="1" dirty="0" smtClean="0">
                <a:solidFill>
                  <a:schemeClr val="bg1"/>
                </a:solidFill>
              </a:rPr>
              <a:t>to be read in class after completing quizzes or tests and as instructed by teacher.  Occasional pop quizzes.</a:t>
            </a:r>
            <a:endParaRPr lang="en-US" sz="2000" i="1" dirty="0" smtClean="0">
              <a:solidFill>
                <a:schemeClr val="bg1"/>
              </a:solidFill>
            </a:endParaRPr>
          </a:p>
          <a:p>
            <a:pPr marL="1065847" lvl="2" indent="-342900" eaLnBrk="1" fontAlgn="auto" hangingPunct="1">
              <a:spcAft>
                <a:spcPts val="0"/>
              </a:spcAft>
              <a:buClr>
                <a:schemeClr val="tx1">
                  <a:shade val="95000"/>
                </a:schemeClr>
              </a:buClr>
              <a:defRPr/>
            </a:pPr>
            <a:r>
              <a:rPr lang="en-US" sz="2000" dirty="0" smtClean="0">
                <a:solidFill>
                  <a:schemeClr val="bg1"/>
                </a:solidFill>
              </a:rPr>
              <a:t>(All novels on the iPad, no need to purchase)</a:t>
            </a:r>
          </a:p>
          <a:p>
            <a:pPr marL="457835" lvl="1" indent="0" eaLnBrk="1" fontAlgn="auto" hangingPunct="1">
              <a:spcAft>
                <a:spcPts val="0"/>
              </a:spcAft>
              <a:buClr>
                <a:schemeClr val="tx1">
                  <a:shade val="95000"/>
                </a:schemeClr>
              </a:buClr>
              <a:buNone/>
              <a:defRPr/>
            </a:pPr>
            <a:endParaRPr lang="en-US" dirty="0"/>
          </a:p>
          <a:p>
            <a:pPr marL="869315" lvl="1" indent="-411480" eaLnBrk="1" fontAlgn="auto" hangingPunct="1">
              <a:spcAft>
                <a:spcPts val="0"/>
              </a:spcAft>
              <a:buClr>
                <a:schemeClr val="tx1">
                  <a:shade val="95000"/>
                </a:schemeClr>
              </a:buClr>
              <a:buFont typeface="Wingdings 2"/>
              <a:buChar char=""/>
              <a:defRPr/>
            </a:pPr>
            <a:endParaRPr lang="en-US" dirty="0" smtClean="0"/>
          </a:p>
        </p:txBody>
      </p:sp>
      <p:pic>
        <p:nvPicPr>
          <p:cNvPr id="3074" name="Picture 2" descr="Image result for 6th grade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06098" y="152400"/>
            <a:ext cx="1985719" cy="1447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6554867" cy="1524000"/>
          </a:xfrm>
        </p:spPr>
        <p:txBody>
          <a:bodyPr/>
          <a:lstStyle/>
          <a:p>
            <a:pPr algn="ctr" eaLnBrk="1" fontAlgn="auto" hangingPunct="1">
              <a:spcAft>
                <a:spcPts val="0"/>
              </a:spcAft>
              <a:defRPr/>
            </a:pPr>
            <a:r>
              <a:rPr lang="en-US" dirty="0" smtClean="0"/>
              <a:t> </a:t>
            </a:r>
            <a:r>
              <a:rPr lang="en-US" dirty="0" smtClean="0">
                <a:solidFill>
                  <a:schemeClr val="bg1"/>
                </a:solidFill>
              </a:rPr>
              <a:t>Grade 7 curriculum</a:t>
            </a:r>
            <a:endParaRPr lang="en-US" dirty="0">
              <a:solidFill>
                <a:schemeClr val="bg1"/>
              </a:solidFill>
            </a:endParaRPr>
          </a:p>
        </p:txBody>
      </p:sp>
      <p:sp>
        <p:nvSpPr>
          <p:cNvPr id="3" name="Content Placeholder 2"/>
          <p:cNvSpPr>
            <a:spLocks noGrp="1"/>
          </p:cNvSpPr>
          <p:nvPr>
            <p:ph idx="1"/>
          </p:nvPr>
        </p:nvSpPr>
        <p:spPr>
          <a:xfrm>
            <a:off x="228600" y="914400"/>
            <a:ext cx="8534400" cy="5013325"/>
          </a:xfrm>
        </p:spPr>
        <p:txBody>
          <a:bodyPr>
            <a:normAutofit fontScale="85000" lnSpcReduction="20000"/>
          </a:bodyPr>
          <a:lstStyle/>
          <a:p>
            <a:pPr marL="548640" indent="-411480" eaLnBrk="1" fontAlgn="auto" hangingPunct="1">
              <a:spcAft>
                <a:spcPts val="0"/>
              </a:spcAft>
              <a:buClr>
                <a:schemeClr val="tx1">
                  <a:shade val="95000"/>
                </a:schemeClr>
              </a:buClr>
              <a:buFont typeface="Wingdings 2"/>
              <a:buChar char=""/>
              <a:defRPr/>
            </a:pPr>
            <a:r>
              <a:rPr lang="en-US" dirty="0" smtClean="0">
                <a:solidFill>
                  <a:schemeClr val="tx1"/>
                </a:solidFill>
              </a:rPr>
              <a:t>Programs</a:t>
            </a:r>
          </a:p>
          <a:p>
            <a:pPr marL="869315" lvl="1" indent="-411480" eaLnBrk="1" fontAlgn="auto" hangingPunct="1">
              <a:spcAft>
                <a:spcPts val="0"/>
              </a:spcAft>
              <a:buClr>
                <a:schemeClr val="tx1">
                  <a:shade val="95000"/>
                </a:schemeClr>
              </a:buClr>
              <a:buFont typeface="Wingdings 2"/>
              <a:buChar char=""/>
              <a:defRPr/>
            </a:pPr>
            <a:r>
              <a:rPr lang="en-US" sz="2000" dirty="0">
                <a:solidFill>
                  <a:schemeClr val="tx1"/>
                </a:solidFill>
              </a:rPr>
              <a:t>Grade 7:</a:t>
            </a:r>
            <a:r>
              <a:rPr lang="en-US" sz="2000" dirty="0">
                <a:solidFill>
                  <a:schemeClr val="bg1"/>
                </a:solidFill>
              </a:rPr>
              <a:t> </a:t>
            </a:r>
            <a:endParaRPr lang="en-US" sz="2000" dirty="0" smtClean="0">
              <a:solidFill>
                <a:schemeClr val="bg1"/>
              </a:solidFill>
            </a:endParaRPr>
          </a:p>
          <a:p>
            <a:pPr marL="869315" lvl="1" indent="-411480" eaLnBrk="1" fontAlgn="auto" hangingPunct="1">
              <a:spcAft>
                <a:spcPts val="0"/>
              </a:spcAft>
              <a:buClr>
                <a:schemeClr val="tx1">
                  <a:shade val="95000"/>
                </a:schemeClr>
              </a:buClr>
              <a:buFont typeface="Wingdings 2"/>
              <a:buChar char=""/>
              <a:defRPr/>
            </a:pPr>
            <a:endParaRPr lang="en-US" sz="2000" dirty="0">
              <a:solidFill>
                <a:schemeClr val="bg1"/>
              </a:solidFill>
            </a:endParaRPr>
          </a:p>
          <a:p>
            <a:pPr marL="1065847" lvl="2" indent="-342900" eaLnBrk="1" fontAlgn="auto" hangingPunct="1">
              <a:spcAft>
                <a:spcPts val="0"/>
              </a:spcAft>
              <a:buClr>
                <a:schemeClr val="tx1">
                  <a:shade val="95000"/>
                </a:schemeClr>
              </a:buClr>
              <a:defRPr/>
            </a:pPr>
            <a:r>
              <a:rPr lang="en-US" sz="2000" dirty="0">
                <a:solidFill>
                  <a:schemeClr val="bg1"/>
                </a:solidFill>
              </a:rPr>
              <a:t>The </a:t>
            </a:r>
            <a:r>
              <a:rPr lang="en-US" sz="2000" b="1" dirty="0">
                <a:solidFill>
                  <a:schemeClr val="bg1"/>
                </a:solidFill>
              </a:rPr>
              <a:t>Writing Process &amp; Six Traits of Writing  </a:t>
            </a:r>
            <a:r>
              <a:rPr lang="en-US" sz="2000" dirty="0">
                <a:solidFill>
                  <a:schemeClr val="bg1"/>
                </a:solidFill>
              </a:rPr>
              <a:t>- Focus on a three paragraph essay, in preparation for 8</a:t>
            </a:r>
            <a:r>
              <a:rPr lang="en-US" sz="2000" baseline="30000" dirty="0">
                <a:solidFill>
                  <a:schemeClr val="bg1"/>
                </a:solidFill>
              </a:rPr>
              <a:t>th</a:t>
            </a:r>
            <a:r>
              <a:rPr lang="en-US" sz="2000" dirty="0">
                <a:solidFill>
                  <a:schemeClr val="bg1"/>
                </a:solidFill>
              </a:rPr>
              <a:t> grade writing</a:t>
            </a:r>
            <a:r>
              <a:rPr lang="en-US" sz="2000" dirty="0" smtClean="0">
                <a:solidFill>
                  <a:schemeClr val="bg1"/>
                </a:solidFill>
              </a:rPr>
              <a:t>.</a:t>
            </a:r>
          </a:p>
          <a:p>
            <a:pPr marL="1065847" lvl="2" indent="-342900">
              <a:spcAft>
                <a:spcPts val="0"/>
              </a:spcAft>
              <a:buClr>
                <a:schemeClr val="tx1">
                  <a:shade val="95000"/>
                </a:schemeClr>
              </a:buClr>
              <a:defRPr/>
            </a:pPr>
            <a:r>
              <a:rPr lang="en-US" sz="2000" dirty="0">
                <a:solidFill>
                  <a:schemeClr val="bg1"/>
                </a:solidFill>
              </a:rPr>
              <a:t>Explore </a:t>
            </a:r>
            <a:r>
              <a:rPr lang="en-US" sz="2000" b="1" dirty="0">
                <a:solidFill>
                  <a:schemeClr val="bg1"/>
                </a:solidFill>
              </a:rPr>
              <a:t>4 styles of Writing </a:t>
            </a:r>
            <a:r>
              <a:rPr lang="en-US" sz="2000" dirty="0">
                <a:solidFill>
                  <a:schemeClr val="bg1"/>
                </a:solidFill>
              </a:rPr>
              <a:t>– Narrative, Expository, Persuasive, &amp; Descriptive</a:t>
            </a:r>
          </a:p>
          <a:p>
            <a:pPr marL="1065847" lvl="2" indent="-342900">
              <a:spcAft>
                <a:spcPts val="0"/>
              </a:spcAft>
              <a:buClr>
                <a:schemeClr val="tx1">
                  <a:shade val="95000"/>
                </a:schemeClr>
              </a:buClr>
              <a:defRPr/>
            </a:pPr>
            <a:r>
              <a:rPr lang="en-US" sz="2000" dirty="0">
                <a:solidFill>
                  <a:schemeClr val="bg1"/>
                </a:solidFill>
              </a:rPr>
              <a:t>60 minute class broken up into 3 sections of approx. 20 minutes each of grammar, writing, and literature </a:t>
            </a:r>
            <a:endParaRPr lang="en-US" sz="2000" dirty="0" smtClean="0">
              <a:solidFill>
                <a:schemeClr val="bg1"/>
              </a:solidFill>
            </a:endParaRPr>
          </a:p>
          <a:p>
            <a:pPr marL="1065847" lvl="2" indent="-342900">
              <a:spcAft>
                <a:spcPts val="0"/>
              </a:spcAft>
              <a:buClr>
                <a:schemeClr val="tx1">
                  <a:shade val="95000"/>
                </a:schemeClr>
              </a:buClr>
              <a:defRPr/>
            </a:pPr>
            <a:r>
              <a:rPr lang="en-US" sz="2000" b="1" dirty="0" smtClean="0">
                <a:solidFill>
                  <a:schemeClr val="bg1"/>
                </a:solidFill>
              </a:rPr>
              <a:t>Easy Grammar </a:t>
            </a:r>
            <a:r>
              <a:rPr lang="en-US" sz="2000" dirty="0" smtClean="0">
                <a:solidFill>
                  <a:schemeClr val="bg1"/>
                </a:solidFill>
              </a:rPr>
              <a:t>– Wanda Phillips for Grade 7</a:t>
            </a:r>
            <a:endParaRPr lang="en-US" sz="2000" dirty="0" smtClean="0">
              <a:solidFill>
                <a:schemeClr val="bg1"/>
              </a:solidFill>
            </a:endParaRPr>
          </a:p>
          <a:p>
            <a:pPr marL="1065847" lvl="2" indent="-342900" eaLnBrk="1" fontAlgn="auto" hangingPunct="1">
              <a:spcAft>
                <a:spcPts val="0"/>
              </a:spcAft>
              <a:buClr>
                <a:schemeClr val="tx1">
                  <a:shade val="95000"/>
                </a:schemeClr>
              </a:buClr>
              <a:defRPr/>
            </a:pPr>
            <a:r>
              <a:rPr lang="en-US" sz="2000" b="1" dirty="0" smtClean="0">
                <a:solidFill>
                  <a:schemeClr val="bg1"/>
                </a:solidFill>
              </a:rPr>
              <a:t>Vocabulary</a:t>
            </a:r>
            <a:r>
              <a:rPr lang="en-US" sz="2000" dirty="0" smtClean="0">
                <a:solidFill>
                  <a:schemeClr val="bg1"/>
                </a:solidFill>
              </a:rPr>
              <a:t> – Oxford/Sadlier </a:t>
            </a:r>
            <a:r>
              <a:rPr lang="en-US" sz="2000" dirty="0" smtClean="0">
                <a:solidFill>
                  <a:schemeClr val="bg1"/>
                </a:solidFill>
              </a:rPr>
              <a:t>Vocabulary Workshop - Units </a:t>
            </a:r>
            <a:r>
              <a:rPr lang="en-US" sz="2000" dirty="0" smtClean="0">
                <a:solidFill>
                  <a:schemeClr val="bg1"/>
                </a:solidFill>
              </a:rPr>
              <a:t>1-7 (continues in grade </a:t>
            </a:r>
            <a:r>
              <a:rPr lang="en-US" sz="2000" dirty="0" smtClean="0">
                <a:solidFill>
                  <a:schemeClr val="bg1"/>
                </a:solidFill>
              </a:rPr>
              <a:t>8)</a:t>
            </a:r>
            <a:r>
              <a:rPr lang="en-US" sz="2000" dirty="0">
                <a:solidFill>
                  <a:schemeClr val="bg1"/>
                </a:solidFill>
              </a:rPr>
              <a:t> </a:t>
            </a:r>
            <a:r>
              <a:rPr lang="en-US" sz="2000" dirty="0" smtClean="0">
                <a:solidFill>
                  <a:schemeClr val="bg1"/>
                </a:solidFill>
              </a:rPr>
              <a:t>to aide in preparing for diagnostic testing at end of 8</a:t>
            </a:r>
            <a:r>
              <a:rPr lang="en-US" sz="2000" baseline="30000" dirty="0" smtClean="0">
                <a:solidFill>
                  <a:schemeClr val="bg1"/>
                </a:solidFill>
              </a:rPr>
              <a:t>th</a:t>
            </a:r>
            <a:r>
              <a:rPr lang="en-US" sz="2000" dirty="0" smtClean="0">
                <a:solidFill>
                  <a:schemeClr val="bg1"/>
                </a:solidFill>
              </a:rPr>
              <a:t> grade and into high school.</a:t>
            </a:r>
            <a:endParaRPr lang="en-US" sz="2000" dirty="0">
              <a:solidFill>
                <a:schemeClr val="bg1"/>
              </a:solidFill>
            </a:endParaRPr>
          </a:p>
          <a:p>
            <a:pPr marL="1065847" lvl="2" indent="-342900">
              <a:spcAft>
                <a:spcPts val="0"/>
              </a:spcAft>
              <a:buClr>
                <a:schemeClr val="tx1">
                  <a:shade val="95000"/>
                </a:schemeClr>
              </a:buClr>
              <a:defRPr/>
            </a:pPr>
            <a:r>
              <a:rPr lang="en-US" sz="2000" b="1" dirty="0">
                <a:solidFill>
                  <a:schemeClr val="bg1"/>
                </a:solidFill>
              </a:rPr>
              <a:t>Novels</a:t>
            </a:r>
            <a:r>
              <a:rPr lang="en-US" sz="2000" dirty="0">
                <a:solidFill>
                  <a:schemeClr val="bg1"/>
                </a:solidFill>
              </a:rPr>
              <a:t>:  </a:t>
            </a:r>
            <a:r>
              <a:rPr lang="en-US" sz="2000" i="1" dirty="0">
                <a:solidFill>
                  <a:schemeClr val="bg1"/>
                </a:solidFill>
              </a:rPr>
              <a:t>Where the Red Fern </a:t>
            </a:r>
            <a:r>
              <a:rPr lang="en-US" sz="2000" i="1" dirty="0">
                <a:solidFill>
                  <a:schemeClr val="bg1"/>
                </a:solidFill>
              </a:rPr>
              <a:t>Grows and The Outsiders. </a:t>
            </a:r>
            <a:r>
              <a:rPr lang="en-US" sz="2000" i="1" dirty="0" smtClean="0">
                <a:solidFill>
                  <a:schemeClr val="bg1"/>
                </a:solidFill>
              </a:rPr>
              <a:t>April Morning </a:t>
            </a:r>
            <a:r>
              <a:rPr lang="en-US" sz="2000" i="1" dirty="0">
                <a:solidFill>
                  <a:schemeClr val="bg1"/>
                </a:solidFill>
              </a:rPr>
              <a:t>will be used as silent reading book to be read in class after completing quizzes or </a:t>
            </a:r>
            <a:r>
              <a:rPr lang="en-US" sz="2000" i="1" dirty="0" smtClean="0">
                <a:solidFill>
                  <a:schemeClr val="bg1"/>
                </a:solidFill>
              </a:rPr>
              <a:t>tests and as instructed by teacher.  </a:t>
            </a:r>
            <a:r>
              <a:rPr lang="en-US" sz="2000" i="1" dirty="0">
                <a:solidFill>
                  <a:schemeClr val="bg1"/>
                </a:solidFill>
              </a:rPr>
              <a:t>Occasional pop quizzes.</a:t>
            </a:r>
          </a:p>
          <a:p>
            <a:pPr marL="1065847" lvl="2" indent="-342900" eaLnBrk="1" fontAlgn="auto" hangingPunct="1">
              <a:spcAft>
                <a:spcPts val="0"/>
              </a:spcAft>
              <a:buClr>
                <a:schemeClr val="tx1">
                  <a:shade val="95000"/>
                </a:schemeClr>
              </a:buClr>
              <a:defRPr/>
            </a:pPr>
            <a:endParaRPr lang="en-US" sz="2000" i="1" dirty="0" smtClean="0">
              <a:solidFill>
                <a:schemeClr val="bg1"/>
              </a:solidFill>
            </a:endParaRPr>
          </a:p>
          <a:p>
            <a:pPr marL="722947" lvl="2" indent="0" eaLnBrk="1" fontAlgn="auto" hangingPunct="1">
              <a:spcAft>
                <a:spcPts val="0"/>
              </a:spcAft>
              <a:buClr>
                <a:schemeClr val="tx1">
                  <a:shade val="95000"/>
                </a:schemeClr>
              </a:buClr>
              <a:buNone/>
              <a:defRPr/>
            </a:pPr>
            <a:r>
              <a:rPr lang="en-US" sz="2000" i="1" dirty="0">
                <a:solidFill>
                  <a:schemeClr val="bg1"/>
                </a:solidFill>
              </a:rPr>
              <a:t>	</a:t>
            </a:r>
            <a:r>
              <a:rPr lang="en-US" sz="2000" i="1" dirty="0" smtClean="0">
                <a:solidFill>
                  <a:schemeClr val="bg1"/>
                </a:solidFill>
              </a:rPr>
              <a:t>			</a:t>
            </a:r>
            <a:r>
              <a:rPr lang="en-US" sz="2000" i="1" dirty="0" smtClean="0">
                <a:solidFill>
                  <a:schemeClr val="bg1"/>
                </a:solidFill>
              </a:rPr>
              <a:t> </a:t>
            </a:r>
            <a:r>
              <a:rPr lang="en-US" sz="2000" dirty="0" smtClean="0">
                <a:solidFill>
                  <a:schemeClr val="bg1"/>
                </a:solidFill>
              </a:rPr>
              <a:t>(</a:t>
            </a:r>
            <a:r>
              <a:rPr lang="en-US" sz="2000" dirty="0" smtClean="0">
                <a:solidFill>
                  <a:schemeClr val="bg1"/>
                </a:solidFill>
              </a:rPr>
              <a:t>All </a:t>
            </a:r>
            <a:r>
              <a:rPr lang="en-US" sz="2000" dirty="0" smtClean="0">
                <a:solidFill>
                  <a:schemeClr val="bg1"/>
                </a:solidFill>
              </a:rPr>
              <a:t>novels will be on </a:t>
            </a:r>
            <a:r>
              <a:rPr lang="en-US" sz="2000" dirty="0" smtClean="0">
                <a:solidFill>
                  <a:schemeClr val="bg1"/>
                </a:solidFill>
              </a:rPr>
              <a:t>iPad)</a:t>
            </a:r>
            <a:endParaRPr lang="en-US" sz="2000" dirty="0">
              <a:solidFill>
                <a:schemeClr val="bg1"/>
              </a:solidFill>
            </a:endParaRPr>
          </a:p>
          <a:p>
            <a:pPr marL="869315" lvl="1" indent="-411480" eaLnBrk="1" fontAlgn="auto" hangingPunct="1">
              <a:spcAft>
                <a:spcPts val="0"/>
              </a:spcAft>
              <a:buClr>
                <a:schemeClr val="tx1">
                  <a:shade val="95000"/>
                </a:schemeClr>
              </a:buClr>
              <a:buFont typeface="Wingdings 2"/>
              <a:buChar char=""/>
              <a:defRPr/>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7332" y="152400"/>
            <a:ext cx="1286002" cy="1581150"/>
          </a:xfrm>
          <a:prstGeom prst="rect">
            <a:avLst/>
          </a:prstGeom>
        </p:spPr>
      </p:pic>
    </p:spTree>
    <p:extLst>
      <p:ext uri="{BB962C8B-B14F-4D97-AF65-F5344CB8AC3E}">
        <p14:creationId xmlns:p14="http://schemas.microsoft.com/office/powerpoint/2010/main" val="397809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1996"/>
            <a:ext cx="6554867" cy="1524000"/>
          </a:xfrm>
        </p:spPr>
        <p:txBody>
          <a:bodyPr/>
          <a:lstStyle/>
          <a:p>
            <a:pPr algn="ctr" eaLnBrk="1" fontAlgn="auto" hangingPunct="1">
              <a:spcAft>
                <a:spcPts val="0"/>
              </a:spcAft>
              <a:defRPr/>
            </a:pPr>
            <a:r>
              <a:rPr lang="en-US" dirty="0" smtClean="0"/>
              <a:t> </a:t>
            </a:r>
            <a:r>
              <a:rPr lang="en-US" sz="3600" dirty="0" smtClean="0">
                <a:solidFill>
                  <a:schemeClr val="bg1"/>
                </a:solidFill>
              </a:rPr>
              <a:t>Grade 8 curriculum</a:t>
            </a:r>
            <a:endParaRPr lang="en-US" sz="3600" dirty="0">
              <a:solidFill>
                <a:schemeClr val="bg1"/>
              </a:solidFill>
            </a:endParaRPr>
          </a:p>
        </p:txBody>
      </p:sp>
      <p:sp>
        <p:nvSpPr>
          <p:cNvPr id="3" name="Content Placeholder 2"/>
          <p:cNvSpPr>
            <a:spLocks noGrp="1"/>
          </p:cNvSpPr>
          <p:nvPr>
            <p:ph idx="1"/>
          </p:nvPr>
        </p:nvSpPr>
        <p:spPr>
          <a:xfrm>
            <a:off x="614402" y="1219200"/>
            <a:ext cx="7307262" cy="5013325"/>
          </a:xfrm>
        </p:spPr>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r>
              <a:rPr lang="en-US" dirty="0" smtClean="0">
                <a:solidFill>
                  <a:schemeClr val="tx1"/>
                </a:solidFill>
              </a:rPr>
              <a:t>Programs</a:t>
            </a:r>
          </a:p>
          <a:p>
            <a:pPr marL="869315" lvl="1" indent="-411480" eaLnBrk="1" fontAlgn="auto" hangingPunct="1">
              <a:spcAft>
                <a:spcPts val="0"/>
              </a:spcAft>
              <a:buClr>
                <a:schemeClr val="tx1">
                  <a:shade val="95000"/>
                </a:schemeClr>
              </a:buClr>
              <a:buFont typeface="Wingdings 2"/>
              <a:buChar char=""/>
              <a:defRPr/>
            </a:pPr>
            <a:r>
              <a:rPr lang="en-US" sz="2000" dirty="0">
                <a:solidFill>
                  <a:schemeClr val="tx1"/>
                </a:solidFill>
              </a:rPr>
              <a:t>Grade </a:t>
            </a:r>
            <a:r>
              <a:rPr lang="en-US" sz="2000" dirty="0" smtClean="0">
                <a:solidFill>
                  <a:schemeClr val="tx1"/>
                </a:solidFill>
              </a:rPr>
              <a:t>8: </a:t>
            </a:r>
          </a:p>
          <a:p>
            <a:pPr marL="869315" lvl="1" indent="-411480" eaLnBrk="1" fontAlgn="auto" hangingPunct="1">
              <a:spcAft>
                <a:spcPts val="0"/>
              </a:spcAft>
              <a:buClr>
                <a:schemeClr val="tx1">
                  <a:shade val="95000"/>
                </a:schemeClr>
              </a:buClr>
              <a:buFont typeface="Wingdings 2"/>
              <a:buChar char=""/>
              <a:defRPr/>
            </a:pPr>
            <a:r>
              <a:rPr lang="en-US" sz="2000" dirty="0" smtClean="0">
                <a:solidFill>
                  <a:schemeClr val="bg1"/>
                </a:solidFill>
              </a:rPr>
              <a:t>The </a:t>
            </a:r>
            <a:r>
              <a:rPr lang="en-US" sz="2000" b="1" dirty="0">
                <a:solidFill>
                  <a:schemeClr val="bg1"/>
                </a:solidFill>
              </a:rPr>
              <a:t>Writing Process &amp; Six Traits of Writing  </a:t>
            </a:r>
            <a:r>
              <a:rPr lang="en-US" sz="2000" dirty="0">
                <a:solidFill>
                  <a:schemeClr val="bg1"/>
                </a:solidFill>
              </a:rPr>
              <a:t>- Focus on a </a:t>
            </a:r>
            <a:r>
              <a:rPr lang="en-US" sz="2000" dirty="0" smtClean="0">
                <a:solidFill>
                  <a:schemeClr val="bg1"/>
                </a:solidFill>
              </a:rPr>
              <a:t>five </a:t>
            </a:r>
            <a:r>
              <a:rPr lang="en-US" sz="2000" dirty="0">
                <a:solidFill>
                  <a:schemeClr val="bg1"/>
                </a:solidFill>
              </a:rPr>
              <a:t>paragraph essay, in preparation for </a:t>
            </a:r>
            <a:r>
              <a:rPr lang="en-US" sz="2000" dirty="0" smtClean="0">
                <a:solidFill>
                  <a:schemeClr val="bg1"/>
                </a:solidFill>
              </a:rPr>
              <a:t>high school English classes.  Seven Deadly Sins + 1 in Writing (used </a:t>
            </a:r>
            <a:r>
              <a:rPr lang="en-US" sz="2000" dirty="0" smtClean="0">
                <a:solidFill>
                  <a:schemeClr val="bg1"/>
                </a:solidFill>
              </a:rPr>
              <a:t>at our Catholic High Schools)</a:t>
            </a:r>
            <a:endParaRPr lang="en-US" sz="2000" dirty="0" smtClean="0">
              <a:solidFill>
                <a:schemeClr val="bg1"/>
              </a:solidFill>
            </a:endParaRPr>
          </a:p>
          <a:p>
            <a:pPr marL="1065847" lvl="2" indent="-342900">
              <a:spcAft>
                <a:spcPts val="0"/>
              </a:spcAft>
              <a:buClr>
                <a:schemeClr val="tx1">
                  <a:shade val="95000"/>
                </a:schemeClr>
              </a:buClr>
              <a:defRPr/>
            </a:pPr>
            <a:r>
              <a:rPr lang="en-US" sz="2000" dirty="0">
                <a:solidFill>
                  <a:schemeClr val="bg1"/>
                </a:solidFill>
              </a:rPr>
              <a:t>Explore 4 styles of Writing – Narrative, </a:t>
            </a:r>
            <a:r>
              <a:rPr lang="en-US" sz="2000" dirty="0" smtClean="0">
                <a:solidFill>
                  <a:schemeClr val="bg1"/>
                </a:solidFill>
              </a:rPr>
              <a:t>Expository, Persuasive, &amp; Descriptive</a:t>
            </a:r>
            <a:endParaRPr lang="en-US" sz="2000" dirty="0">
              <a:solidFill>
                <a:schemeClr val="bg1"/>
              </a:solidFill>
            </a:endParaRPr>
          </a:p>
          <a:p>
            <a:pPr marL="1065847" lvl="2" indent="-342900">
              <a:spcAft>
                <a:spcPts val="0"/>
              </a:spcAft>
              <a:buClr>
                <a:schemeClr val="tx1">
                  <a:shade val="95000"/>
                </a:schemeClr>
              </a:buClr>
              <a:defRPr/>
            </a:pPr>
            <a:r>
              <a:rPr lang="en-US" sz="2000" dirty="0">
                <a:solidFill>
                  <a:schemeClr val="bg1"/>
                </a:solidFill>
              </a:rPr>
              <a:t>60 minute class broken up into 3 sections of approx. 20 minutes each of grammar, writing, and literature </a:t>
            </a:r>
            <a:r>
              <a:rPr lang="en-US" sz="2000" dirty="0" smtClean="0">
                <a:solidFill>
                  <a:schemeClr val="bg1"/>
                </a:solidFill>
              </a:rPr>
              <a:t>&amp; </a:t>
            </a:r>
            <a:r>
              <a:rPr lang="en-US" sz="2000" dirty="0" smtClean="0">
                <a:solidFill>
                  <a:schemeClr val="bg1"/>
                </a:solidFill>
              </a:rPr>
              <a:t>Vocabulary </a:t>
            </a:r>
            <a:r>
              <a:rPr lang="en-US" sz="2000" dirty="0" smtClean="0">
                <a:solidFill>
                  <a:schemeClr val="bg1"/>
                </a:solidFill>
              </a:rPr>
              <a:t>Workshop</a:t>
            </a:r>
            <a:endParaRPr lang="en-US" sz="2000" dirty="0" smtClean="0">
              <a:solidFill>
                <a:schemeClr val="bg1"/>
              </a:solidFill>
            </a:endParaRPr>
          </a:p>
          <a:p>
            <a:pPr marL="1065847" lvl="2" indent="-342900" eaLnBrk="1" fontAlgn="auto" hangingPunct="1">
              <a:spcAft>
                <a:spcPts val="0"/>
              </a:spcAft>
              <a:buClr>
                <a:schemeClr val="tx1">
                  <a:shade val="95000"/>
                </a:schemeClr>
              </a:buClr>
              <a:defRPr/>
            </a:pPr>
            <a:r>
              <a:rPr lang="en-US" sz="2000" b="1" dirty="0" smtClean="0">
                <a:solidFill>
                  <a:schemeClr val="bg1"/>
                </a:solidFill>
              </a:rPr>
              <a:t>Grammar</a:t>
            </a:r>
            <a:r>
              <a:rPr lang="en-US" sz="2000" dirty="0" smtClean="0">
                <a:solidFill>
                  <a:schemeClr val="bg1"/>
                </a:solidFill>
              </a:rPr>
              <a:t> – Daily Grams </a:t>
            </a:r>
            <a:r>
              <a:rPr lang="en-US" sz="2000" dirty="0" smtClean="0">
                <a:solidFill>
                  <a:schemeClr val="bg1"/>
                </a:solidFill>
              </a:rPr>
              <a:t>by Wanda Phillips(Builds </a:t>
            </a:r>
            <a:r>
              <a:rPr lang="en-US" sz="2000" dirty="0" smtClean="0">
                <a:solidFill>
                  <a:schemeClr val="bg1"/>
                </a:solidFill>
              </a:rPr>
              <a:t>on all Grammar Skills)</a:t>
            </a:r>
            <a:endParaRPr lang="en-US" sz="2000" dirty="0">
              <a:solidFill>
                <a:schemeClr val="bg1"/>
              </a:solidFill>
            </a:endParaRPr>
          </a:p>
          <a:p>
            <a:pPr marL="1065847" lvl="2" indent="-342900" eaLnBrk="1" fontAlgn="auto" hangingPunct="1">
              <a:spcAft>
                <a:spcPts val="0"/>
              </a:spcAft>
              <a:buClr>
                <a:schemeClr val="tx1">
                  <a:shade val="95000"/>
                </a:schemeClr>
              </a:buClr>
              <a:defRPr/>
            </a:pPr>
            <a:r>
              <a:rPr lang="en-US" sz="2000" b="1" dirty="0">
                <a:solidFill>
                  <a:schemeClr val="bg1"/>
                </a:solidFill>
              </a:rPr>
              <a:t>Novels:</a:t>
            </a:r>
            <a:r>
              <a:rPr lang="en-US" sz="2000" dirty="0">
                <a:solidFill>
                  <a:schemeClr val="bg1"/>
                </a:solidFill>
              </a:rPr>
              <a:t>  </a:t>
            </a:r>
            <a:r>
              <a:rPr lang="en-US" sz="2000" i="1" dirty="0" smtClean="0">
                <a:solidFill>
                  <a:schemeClr val="bg1"/>
                </a:solidFill>
              </a:rPr>
              <a:t>To Kill a Mockingbird &amp; Anne Frank: Diary of a Young </a:t>
            </a:r>
            <a:r>
              <a:rPr lang="en-US" sz="2000" i="1" dirty="0" smtClean="0">
                <a:solidFill>
                  <a:schemeClr val="bg1"/>
                </a:solidFill>
              </a:rPr>
              <a:t>Girl – The bulk will be done in class, with some outside reading almost every night, as these are both very long novels</a:t>
            </a:r>
            <a:endParaRPr lang="en-US" sz="2000" i="1" dirty="0" smtClean="0">
              <a:solidFill>
                <a:schemeClr val="bg1"/>
              </a:solidFill>
            </a:endParaRPr>
          </a:p>
          <a:p>
            <a:pPr marL="1065847" lvl="2" indent="-342900" eaLnBrk="1" fontAlgn="auto" hangingPunct="1">
              <a:spcAft>
                <a:spcPts val="0"/>
              </a:spcAft>
              <a:buClr>
                <a:schemeClr val="tx1">
                  <a:shade val="95000"/>
                </a:schemeClr>
              </a:buClr>
              <a:defRPr/>
            </a:pPr>
            <a:r>
              <a:rPr lang="en-US" sz="2000" dirty="0" smtClean="0">
                <a:solidFill>
                  <a:schemeClr val="bg1"/>
                </a:solidFill>
              </a:rPr>
              <a:t>All novels on the iPad</a:t>
            </a:r>
            <a:endParaRPr lang="en-US" sz="2000" dirty="0">
              <a:solidFill>
                <a:schemeClr val="bg1"/>
              </a:solidFill>
            </a:endParaRPr>
          </a:p>
          <a:p>
            <a:pPr marL="457835" lvl="1" indent="0" eaLnBrk="1" fontAlgn="auto" hangingPunct="1">
              <a:spcAft>
                <a:spcPts val="0"/>
              </a:spcAft>
              <a:buClr>
                <a:schemeClr val="tx1">
                  <a:shade val="95000"/>
                </a:schemeClr>
              </a:buClr>
              <a:buNone/>
              <a:defRPr/>
            </a:pPr>
            <a:endParaRPr lang="en-US" sz="2000" dirty="0"/>
          </a:p>
          <a:p>
            <a:pPr marL="869315" lvl="1" indent="-411480" eaLnBrk="1" fontAlgn="auto" hangingPunct="1">
              <a:spcAft>
                <a:spcPts val="0"/>
              </a:spcAft>
              <a:buClr>
                <a:schemeClr val="tx1">
                  <a:shade val="95000"/>
                </a:schemeClr>
              </a:buClr>
              <a:buFont typeface="Wingdings 2"/>
              <a:buChar char=""/>
              <a:defRPr/>
            </a:pPr>
            <a:endParaRPr lang="en-US" sz="2000" dirty="0" smtClean="0"/>
          </a:p>
        </p:txBody>
      </p:sp>
      <p:pic>
        <p:nvPicPr>
          <p:cNvPr id="4" name="Picture 2" descr="Image result for grad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41276"/>
            <a:ext cx="1749731" cy="1630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503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6554867" cy="1524000"/>
          </a:xfrm>
        </p:spPr>
        <p:txBody>
          <a:bodyPr/>
          <a:lstStyle/>
          <a:p>
            <a:pPr algn="ctr" eaLnBrk="1" fontAlgn="auto" hangingPunct="1">
              <a:spcAft>
                <a:spcPts val="0"/>
              </a:spcAft>
              <a:defRPr/>
            </a:pPr>
            <a:r>
              <a:rPr lang="en-US" dirty="0" smtClean="0"/>
              <a:t> </a:t>
            </a:r>
            <a:r>
              <a:rPr lang="en-US" sz="4800" dirty="0" smtClean="0">
                <a:solidFill>
                  <a:schemeClr val="bg1"/>
                </a:solidFill>
              </a:rPr>
              <a:t>Grading</a:t>
            </a:r>
            <a:endParaRPr lang="en-US" sz="4800" dirty="0">
              <a:solidFill>
                <a:schemeClr val="bg1"/>
              </a:solidFill>
            </a:endParaRPr>
          </a:p>
        </p:txBody>
      </p:sp>
      <p:sp>
        <p:nvSpPr>
          <p:cNvPr id="3" name="Content Placeholder 2"/>
          <p:cNvSpPr>
            <a:spLocks noGrp="1"/>
          </p:cNvSpPr>
          <p:nvPr>
            <p:ph idx="1"/>
          </p:nvPr>
        </p:nvSpPr>
        <p:spPr>
          <a:xfrm>
            <a:off x="922338" y="1295400"/>
            <a:ext cx="7764462" cy="5013325"/>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en-US" sz="2400" dirty="0" smtClean="0">
                <a:solidFill>
                  <a:schemeClr val="tx1"/>
                </a:solidFill>
              </a:rPr>
              <a:t>Weighted Percentage Basis   </a:t>
            </a:r>
          </a:p>
          <a:p>
            <a:pPr marL="869315" lvl="1" indent="-411480" eaLnBrk="1" fontAlgn="auto" hangingPunct="1">
              <a:spcAft>
                <a:spcPts val="0"/>
              </a:spcAft>
              <a:buClr>
                <a:schemeClr val="tx1">
                  <a:shade val="95000"/>
                </a:schemeClr>
              </a:buClr>
              <a:buFont typeface="Wingdings 2"/>
              <a:buChar char=""/>
              <a:defRPr/>
            </a:pPr>
            <a:r>
              <a:rPr lang="en-US" sz="2400" dirty="0" smtClean="0">
                <a:solidFill>
                  <a:schemeClr val="bg1"/>
                </a:solidFill>
              </a:rPr>
              <a:t>Consistent within Middle School Team</a:t>
            </a:r>
          </a:p>
          <a:p>
            <a:pPr marL="548640" indent="-411480" eaLnBrk="1" fontAlgn="auto" hangingPunct="1">
              <a:spcAft>
                <a:spcPts val="0"/>
              </a:spcAft>
              <a:buClr>
                <a:schemeClr val="tx1">
                  <a:shade val="95000"/>
                </a:schemeClr>
              </a:buClr>
              <a:buFont typeface="Wingdings 2"/>
              <a:buChar char=""/>
              <a:defRPr/>
            </a:pPr>
            <a:r>
              <a:rPr lang="en-US" sz="2400" dirty="0" smtClean="0">
                <a:solidFill>
                  <a:schemeClr val="tx1"/>
                </a:solidFill>
              </a:rPr>
              <a:t>Homework: 10%</a:t>
            </a:r>
          </a:p>
          <a:p>
            <a:pPr marL="548640" indent="-411480" eaLnBrk="1" fontAlgn="auto" hangingPunct="1">
              <a:spcAft>
                <a:spcPts val="0"/>
              </a:spcAft>
              <a:buClr>
                <a:schemeClr val="tx1">
                  <a:shade val="95000"/>
                </a:schemeClr>
              </a:buClr>
              <a:buFont typeface="Wingdings 2"/>
              <a:buChar char=""/>
              <a:defRPr/>
            </a:pPr>
            <a:r>
              <a:rPr lang="en-US" sz="2400" dirty="0" smtClean="0">
                <a:solidFill>
                  <a:schemeClr val="tx1"/>
                </a:solidFill>
              </a:rPr>
              <a:t>Classwork: 20%</a:t>
            </a:r>
            <a:endParaRPr lang="en-US" sz="2400" dirty="0">
              <a:solidFill>
                <a:schemeClr val="tx1"/>
              </a:solidFill>
            </a:endParaRPr>
          </a:p>
          <a:p>
            <a:pPr marL="548640" indent="-411480" eaLnBrk="1" fontAlgn="auto" hangingPunct="1">
              <a:spcAft>
                <a:spcPts val="0"/>
              </a:spcAft>
              <a:buClr>
                <a:schemeClr val="tx1">
                  <a:shade val="95000"/>
                </a:schemeClr>
              </a:buClr>
              <a:buFont typeface="Wingdings 2"/>
              <a:buChar char=""/>
              <a:defRPr/>
            </a:pPr>
            <a:r>
              <a:rPr lang="en-US" sz="2400" dirty="0" smtClean="0">
                <a:solidFill>
                  <a:schemeClr val="tx1"/>
                </a:solidFill>
              </a:rPr>
              <a:t>Quizzes/Small Projects: 30%</a:t>
            </a:r>
          </a:p>
          <a:p>
            <a:pPr marL="548640" indent="-411480" eaLnBrk="1" fontAlgn="auto" hangingPunct="1">
              <a:spcAft>
                <a:spcPts val="0"/>
              </a:spcAft>
              <a:buClr>
                <a:schemeClr val="tx1">
                  <a:shade val="95000"/>
                </a:schemeClr>
              </a:buClr>
              <a:buFont typeface="Wingdings 2"/>
              <a:buChar char=""/>
              <a:defRPr/>
            </a:pPr>
            <a:r>
              <a:rPr lang="en-US" sz="2400" dirty="0" smtClean="0">
                <a:solidFill>
                  <a:schemeClr val="tx1"/>
                </a:solidFill>
              </a:rPr>
              <a:t>Tests/Major Projects: 40%</a:t>
            </a:r>
          </a:p>
          <a:p>
            <a:pPr marL="869315" lvl="1" indent="-411480" eaLnBrk="1" fontAlgn="auto" hangingPunct="1">
              <a:spcAft>
                <a:spcPts val="0"/>
              </a:spcAft>
              <a:buClr>
                <a:schemeClr val="tx1">
                  <a:shade val="95000"/>
                </a:schemeClr>
              </a:buClr>
              <a:buFont typeface="Wingdings 2"/>
              <a:buChar char=""/>
              <a:defRPr/>
            </a:pPr>
            <a:r>
              <a:rPr lang="en-US" sz="2400" dirty="0" smtClean="0">
                <a:solidFill>
                  <a:schemeClr val="bg1"/>
                </a:solidFill>
              </a:rPr>
              <a:t>Midterm Exam 10% - End of 2</a:t>
            </a:r>
            <a:r>
              <a:rPr lang="en-US" sz="2400" baseline="30000" dirty="0" smtClean="0">
                <a:solidFill>
                  <a:schemeClr val="bg1"/>
                </a:solidFill>
              </a:rPr>
              <a:t>nd</a:t>
            </a:r>
            <a:r>
              <a:rPr lang="en-US" sz="2400" dirty="0" smtClean="0">
                <a:solidFill>
                  <a:schemeClr val="bg1"/>
                </a:solidFill>
              </a:rPr>
              <a:t> Qtr (December</a:t>
            </a:r>
            <a:r>
              <a:rPr lang="en-US" sz="2400" dirty="0" smtClean="0">
                <a:solidFill>
                  <a:schemeClr val="bg1"/>
                </a:solidFill>
              </a:rPr>
              <a:t>) (Quizzes and tests reduced by 5% each during 2</a:t>
            </a:r>
            <a:r>
              <a:rPr lang="en-US" sz="2400" baseline="30000" dirty="0" smtClean="0">
                <a:solidFill>
                  <a:schemeClr val="bg1"/>
                </a:solidFill>
              </a:rPr>
              <a:t>nd</a:t>
            </a:r>
            <a:r>
              <a:rPr lang="en-US" sz="2400" dirty="0" smtClean="0">
                <a:solidFill>
                  <a:schemeClr val="bg1"/>
                </a:solidFill>
              </a:rPr>
              <a:t> &amp; 4</a:t>
            </a:r>
            <a:r>
              <a:rPr lang="en-US" sz="2400" baseline="30000" dirty="0" smtClean="0">
                <a:solidFill>
                  <a:schemeClr val="bg1"/>
                </a:solidFill>
              </a:rPr>
              <a:t>th</a:t>
            </a:r>
            <a:r>
              <a:rPr lang="en-US" sz="2400" dirty="0" smtClean="0">
                <a:solidFill>
                  <a:schemeClr val="bg1"/>
                </a:solidFill>
              </a:rPr>
              <a:t> quarter to accommodate for exam percentages)</a:t>
            </a:r>
            <a:endParaRPr lang="en-US" sz="2400" dirty="0" smtClean="0">
              <a:solidFill>
                <a:schemeClr val="bg1"/>
              </a:solidFill>
            </a:endParaRPr>
          </a:p>
          <a:p>
            <a:pPr marL="869315" lvl="1" indent="-411480" eaLnBrk="1" fontAlgn="auto" hangingPunct="1">
              <a:spcAft>
                <a:spcPts val="0"/>
              </a:spcAft>
              <a:buClr>
                <a:schemeClr val="tx1">
                  <a:shade val="95000"/>
                </a:schemeClr>
              </a:buClr>
              <a:buFont typeface="Wingdings 2"/>
              <a:buChar char=""/>
              <a:defRPr/>
            </a:pPr>
            <a:r>
              <a:rPr lang="en-US" sz="2400" dirty="0" smtClean="0">
                <a:solidFill>
                  <a:schemeClr val="bg1"/>
                </a:solidFill>
              </a:rPr>
              <a:t>Final Exam 10% - End of 4</a:t>
            </a:r>
            <a:r>
              <a:rPr lang="en-US" sz="2400" baseline="30000" dirty="0" smtClean="0">
                <a:solidFill>
                  <a:schemeClr val="bg1"/>
                </a:solidFill>
              </a:rPr>
              <a:t>th</a:t>
            </a:r>
            <a:r>
              <a:rPr lang="en-US" sz="2400" dirty="0" smtClean="0">
                <a:solidFill>
                  <a:schemeClr val="bg1"/>
                </a:solidFill>
              </a:rPr>
              <a:t> Qtr (May) </a:t>
            </a:r>
          </a:p>
        </p:txBody>
      </p:sp>
      <p:pic>
        <p:nvPicPr>
          <p:cNvPr id="5122" name="Picture 2" descr="Image result for grading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76200"/>
            <a:ext cx="2057400" cy="1518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0634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599" y="0"/>
            <a:ext cx="6554867" cy="1524000"/>
          </a:xfrm>
        </p:spPr>
        <p:txBody>
          <a:bodyPr/>
          <a:lstStyle/>
          <a:p>
            <a:pPr algn="ctr" eaLnBrk="1" fontAlgn="auto" hangingPunct="1">
              <a:spcAft>
                <a:spcPts val="0"/>
              </a:spcAft>
              <a:defRPr/>
            </a:pPr>
            <a:r>
              <a:rPr lang="en-US" dirty="0" smtClean="0"/>
              <a:t> </a:t>
            </a:r>
            <a:r>
              <a:rPr lang="en-US" sz="4800" dirty="0" smtClean="0">
                <a:solidFill>
                  <a:schemeClr val="bg1"/>
                </a:solidFill>
              </a:rPr>
              <a:t>Grading</a:t>
            </a:r>
            <a:endParaRPr lang="en-US" sz="4800" dirty="0">
              <a:solidFill>
                <a:schemeClr val="bg1"/>
              </a:solidFill>
            </a:endParaRPr>
          </a:p>
        </p:txBody>
      </p:sp>
      <p:sp>
        <p:nvSpPr>
          <p:cNvPr id="3" name="Content Placeholder 2"/>
          <p:cNvSpPr>
            <a:spLocks noGrp="1"/>
          </p:cNvSpPr>
          <p:nvPr>
            <p:ph idx="1"/>
          </p:nvPr>
        </p:nvSpPr>
        <p:spPr>
          <a:xfrm>
            <a:off x="423902" y="1143000"/>
            <a:ext cx="7688262" cy="5013325"/>
          </a:xfrm>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r>
              <a:rPr lang="en-US" dirty="0" smtClean="0">
                <a:solidFill>
                  <a:schemeClr val="tx1"/>
                </a:solidFill>
              </a:rPr>
              <a:t>Absent work or Late work:</a:t>
            </a:r>
          </a:p>
          <a:p>
            <a:pPr marL="869315" lvl="1" indent="-411480" eaLnBrk="1" fontAlgn="auto" hangingPunct="1">
              <a:spcAft>
                <a:spcPts val="0"/>
              </a:spcAft>
              <a:buClr>
                <a:schemeClr val="tx1">
                  <a:shade val="95000"/>
                </a:schemeClr>
              </a:buClr>
              <a:buFont typeface="Wingdings 2"/>
              <a:buChar char=""/>
              <a:defRPr/>
            </a:pPr>
            <a:r>
              <a:rPr lang="en-US" sz="2000" dirty="0" smtClean="0">
                <a:solidFill>
                  <a:schemeClr val="bg1"/>
                </a:solidFill>
              </a:rPr>
              <a:t>Missed homework, classwork, quizzes, and tests will be marked in </a:t>
            </a:r>
            <a:r>
              <a:rPr lang="en-US" sz="2000" dirty="0" err="1" smtClean="0">
                <a:solidFill>
                  <a:schemeClr val="bg1"/>
                </a:solidFill>
              </a:rPr>
              <a:t>Renweb</a:t>
            </a:r>
            <a:r>
              <a:rPr lang="en-US" sz="2000" dirty="0" smtClean="0">
                <a:solidFill>
                  <a:schemeClr val="bg1"/>
                </a:solidFill>
              </a:rPr>
              <a:t> as “0” until the work is made up.  You will see comments there as well.  Students are allowed two days for every excused absence to make up work.</a:t>
            </a:r>
          </a:p>
          <a:p>
            <a:pPr marL="869315" lvl="1" indent="-411480" eaLnBrk="1" fontAlgn="auto" hangingPunct="1">
              <a:spcAft>
                <a:spcPts val="0"/>
              </a:spcAft>
              <a:buClr>
                <a:schemeClr val="tx1">
                  <a:shade val="95000"/>
                </a:schemeClr>
              </a:buClr>
              <a:buFont typeface="Wingdings 2"/>
              <a:buChar char=""/>
              <a:defRPr/>
            </a:pPr>
            <a:endParaRPr lang="en-US" sz="2000" dirty="0" smtClean="0">
              <a:solidFill>
                <a:schemeClr val="bg1"/>
              </a:solidFill>
            </a:endParaRPr>
          </a:p>
          <a:p>
            <a:pPr marL="869315" lvl="1" indent="-411480" eaLnBrk="1" fontAlgn="auto" hangingPunct="1">
              <a:spcAft>
                <a:spcPts val="0"/>
              </a:spcAft>
              <a:buClr>
                <a:schemeClr val="tx1">
                  <a:shade val="95000"/>
                </a:schemeClr>
              </a:buClr>
              <a:buFont typeface="Wingdings 2"/>
              <a:buChar char=""/>
              <a:defRPr/>
            </a:pPr>
            <a:r>
              <a:rPr lang="en-US" sz="2000" b="1" dirty="0" smtClean="0">
                <a:solidFill>
                  <a:schemeClr val="bg1"/>
                </a:solidFill>
              </a:rPr>
              <a:t>IF ABSENT, PLEASE BE SURE TO CHECK MY WEBSITE FOR ALL MISSED CLASSWORK AND HOMEWORK.  </a:t>
            </a:r>
            <a:r>
              <a:rPr lang="en-US" sz="2000" b="1" u="sng" dirty="0" smtClean="0">
                <a:solidFill>
                  <a:schemeClr val="bg1"/>
                </a:solidFill>
              </a:rPr>
              <a:t>THIS IS CHANGED AND UPDATED EACH DAY.</a:t>
            </a:r>
          </a:p>
          <a:p>
            <a:pPr marL="869315" lvl="1" indent="-411480" eaLnBrk="1" fontAlgn="auto" hangingPunct="1">
              <a:spcAft>
                <a:spcPts val="0"/>
              </a:spcAft>
              <a:buClr>
                <a:schemeClr val="tx1">
                  <a:shade val="95000"/>
                </a:schemeClr>
              </a:buClr>
              <a:buFont typeface="Wingdings 2"/>
              <a:buChar char=""/>
              <a:defRPr/>
            </a:pPr>
            <a:endParaRPr lang="en-US" sz="2000" dirty="0" smtClean="0">
              <a:solidFill>
                <a:schemeClr val="bg1"/>
              </a:solidFill>
            </a:endParaRPr>
          </a:p>
          <a:p>
            <a:pPr marL="869315" lvl="1" indent="-411480" eaLnBrk="1" fontAlgn="auto" hangingPunct="1">
              <a:spcAft>
                <a:spcPts val="0"/>
              </a:spcAft>
              <a:buClr>
                <a:schemeClr val="tx1">
                  <a:shade val="95000"/>
                </a:schemeClr>
              </a:buClr>
              <a:buFont typeface="Wingdings 2"/>
              <a:buChar char=""/>
              <a:defRPr/>
            </a:pPr>
            <a:r>
              <a:rPr lang="en-US" sz="2000" dirty="0" smtClean="0">
                <a:solidFill>
                  <a:schemeClr val="bg1"/>
                </a:solidFill>
              </a:rPr>
              <a:t>Late work will be marked 20% off graded assignment. </a:t>
            </a:r>
          </a:p>
          <a:p>
            <a:pPr marL="457835" lvl="1" indent="0" eaLnBrk="1" fontAlgn="auto" hangingPunct="1">
              <a:spcAft>
                <a:spcPts val="0"/>
              </a:spcAft>
              <a:buClr>
                <a:schemeClr val="tx1">
                  <a:shade val="95000"/>
                </a:schemeClr>
              </a:buClr>
              <a:buNone/>
              <a:defRPr/>
            </a:pPr>
            <a:r>
              <a:rPr lang="en-US" sz="2000" dirty="0" smtClean="0">
                <a:solidFill>
                  <a:schemeClr val="bg1"/>
                </a:solidFill>
              </a:rPr>
              <a:t> </a:t>
            </a:r>
          </a:p>
          <a:p>
            <a:pPr marL="869315" lvl="1" indent="-411480" eaLnBrk="1" fontAlgn="auto" hangingPunct="1">
              <a:spcAft>
                <a:spcPts val="0"/>
              </a:spcAft>
              <a:buClr>
                <a:schemeClr val="tx1">
                  <a:shade val="95000"/>
                </a:schemeClr>
              </a:buClr>
              <a:buFont typeface="Wingdings 2"/>
              <a:buChar char=""/>
              <a:defRPr/>
            </a:pPr>
            <a:r>
              <a:rPr lang="en-US" sz="2000" dirty="0" smtClean="0">
                <a:solidFill>
                  <a:schemeClr val="bg1"/>
                </a:solidFill>
              </a:rPr>
              <a:t>It is at the discretion of the teacher whether or not to accept any late work after two weeks, but this will more than likely result in a zero for that assignment in Language Arts, unless there are extenuating circumstances.</a:t>
            </a:r>
          </a:p>
          <a:p>
            <a:pPr marL="457835" lvl="1" indent="0" eaLnBrk="1" fontAlgn="auto" hangingPunct="1">
              <a:spcAft>
                <a:spcPts val="0"/>
              </a:spcAft>
              <a:buClr>
                <a:schemeClr val="tx1">
                  <a:shade val="95000"/>
                </a:schemeClr>
              </a:buClr>
              <a:buNone/>
              <a:defRPr/>
            </a:pPr>
            <a:endParaRPr lang="en-US" dirty="0">
              <a:solidFill>
                <a:schemeClr val="bg1"/>
              </a:solidFill>
            </a:endParaRPr>
          </a:p>
        </p:txBody>
      </p:sp>
    </p:spTree>
    <p:extLst>
      <p:ext uri="{BB962C8B-B14F-4D97-AF65-F5344CB8AC3E}">
        <p14:creationId xmlns:p14="http://schemas.microsoft.com/office/powerpoint/2010/main" val="2989631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9639"/>
            <a:ext cx="6554867" cy="1524000"/>
          </a:xfrm>
        </p:spPr>
        <p:txBody>
          <a:bodyPr/>
          <a:lstStyle/>
          <a:p>
            <a:pPr algn="ctr" eaLnBrk="1" fontAlgn="auto" hangingPunct="1">
              <a:spcAft>
                <a:spcPts val="0"/>
              </a:spcAft>
              <a:defRPr/>
            </a:pPr>
            <a:r>
              <a:rPr lang="en-US" dirty="0" smtClean="0"/>
              <a:t> </a:t>
            </a:r>
            <a:r>
              <a:rPr lang="en-US" sz="4800" dirty="0" smtClean="0">
                <a:solidFill>
                  <a:schemeClr val="bg1"/>
                </a:solidFill>
              </a:rPr>
              <a:t>Grading</a:t>
            </a:r>
            <a:endParaRPr lang="en-US" sz="4800" dirty="0">
              <a:solidFill>
                <a:schemeClr val="bg1"/>
              </a:solidFill>
            </a:endParaRPr>
          </a:p>
        </p:txBody>
      </p:sp>
      <p:sp>
        <p:nvSpPr>
          <p:cNvPr id="3" name="Content Placeholder 2"/>
          <p:cNvSpPr>
            <a:spLocks noGrp="1"/>
          </p:cNvSpPr>
          <p:nvPr>
            <p:ph idx="1"/>
          </p:nvPr>
        </p:nvSpPr>
        <p:spPr>
          <a:xfrm>
            <a:off x="922338" y="1295400"/>
            <a:ext cx="7688262" cy="5013325"/>
          </a:xfrm>
        </p:spPr>
        <p:txBody>
          <a:bodyPr>
            <a:normAutofit fontScale="85000" lnSpcReduction="20000"/>
          </a:bodyPr>
          <a:lstStyle/>
          <a:p>
            <a:pPr marL="548640" indent="-411480" eaLnBrk="1" fontAlgn="auto" hangingPunct="1">
              <a:spcAft>
                <a:spcPts val="0"/>
              </a:spcAft>
              <a:buClr>
                <a:schemeClr val="tx1">
                  <a:shade val="95000"/>
                </a:schemeClr>
              </a:buClr>
              <a:buFont typeface="Wingdings 2"/>
              <a:buChar char=""/>
              <a:defRPr/>
            </a:pPr>
            <a:r>
              <a:rPr lang="en-US" dirty="0" smtClean="0">
                <a:solidFill>
                  <a:schemeClr val="tx1"/>
                </a:solidFill>
              </a:rPr>
              <a:t>Schoology</a:t>
            </a:r>
            <a:r>
              <a:rPr lang="en-US" dirty="0" smtClean="0"/>
              <a:t>:</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This is where students will find many assignments, both homework and classwork, along with their quizzes and tests.</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We will be doing a lot of partnered work in Language Arts, as well as small group work, (in-class group work only).  </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Schoology has a calendar that will show some assignments, </a:t>
            </a:r>
            <a:r>
              <a:rPr lang="en-US" i="1" u="sng" dirty="0" smtClean="0">
                <a:solidFill>
                  <a:schemeClr val="bg1"/>
                </a:solidFill>
              </a:rPr>
              <a:t>but please rely on my website for up-to-date classwork and homework.  Updated daily between 3:30-4:30.</a:t>
            </a:r>
          </a:p>
          <a:p>
            <a:pPr marL="869315" lvl="1" indent="-411480" eaLnBrk="1" fontAlgn="auto" hangingPunct="1">
              <a:spcAft>
                <a:spcPts val="0"/>
              </a:spcAft>
              <a:buClr>
                <a:schemeClr val="tx1">
                  <a:shade val="95000"/>
                </a:schemeClr>
              </a:buClr>
              <a:buFont typeface="Wingdings 2"/>
              <a:buChar char=""/>
              <a:defRPr/>
            </a:pPr>
            <a:r>
              <a:rPr lang="en-US" b="1" dirty="0" smtClean="0">
                <a:solidFill>
                  <a:schemeClr val="bg1"/>
                </a:solidFill>
              </a:rPr>
              <a:t>IT IS THE RESPONSIBILITY OF THE STUDENT TO CHECK WEBSITE TO SEE, “What did I miss?” </a:t>
            </a:r>
          </a:p>
          <a:p>
            <a:pPr marL="548640" indent="-411480" eaLnBrk="1" fontAlgn="auto" hangingPunct="1">
              <a:spcAft>
                <a:spcPts val="0"/>
              </a:spcAft>
              <a:buClr>
                <a:schemeClr val="tx1">
                  <a:shade val="95000"/>
                </a:schemeClr>
              </a:buClr>
              <a:buFont typeface="Wingdings 2"/>
              <a:buChar char=""/>
              <a:defRPr/>
            </a:pPr>
            <a:r>
              <a:rPr lang="en-US" dirty="0" smtClean="0">
                <a:solidFill>
                  <a:schemeClr val="tx1"/>
                </a:solidFill>
              </a:rPr>
              <a:t>Notability</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The work space</a:t>
            </a:r>
          </a:p>
          <a:p>
            <a:pPr marL="548640" indent="-411480" eaLnBrk="1" fontAlgn="auto" hangingPunct="1">
              <a:spcAft>
                <a:spcPts val="0"/>
              </a:spcAft>
              <a:buClr>
                <a:schemeClr val="tx1">
                  <a:shade val="95000"/>
                </a:schemeClr>
              </a:buClr>
              <a:buFont typeface="Wingdings 2"/>
              <a:buChar char=""/>
              <a:defRPr/>
            </a:pPr>
            <a:r>
              <a:rPr lang="en-US" dirty="0" smtClean="0">
                <a:solidFill>
                  <a:schemeClr val="tx1"/>
                </a:solidFill>
              </a:rPr>
              <a:t>Showbie</a:t>
            </a:r>
          </a:p>
          <a:p>
            <a:pPr marL="869315" lvl="1" indent="-411480" eaLnBrk="1" fontAlgn="auto" hangingPunct="1">
              <a:spcAft>
                <a:spcPts val="0"/>
              </a:spcAft>
              <a:buClr>
                <a:schemeClr val="tx1">
                  <a:shade val="95000"/>
                </a:schemeClr>
              </a:buClr>
              <a:buFont typeface="Wingdings 2"/>
              <a:buChar char=""/>
              <a:defRPr/>
            </a:pPr>
            <a:r>
              <a:rPr lang="en-US" dirty="0">
                <a:solidFill>
                  <a:schemeClr val="bg1"/>
                </a:solidFill>
              </a:rPr>
              <a:t>The turn it in </a:t>
            </a:r>
            <a:r>
              <a:rPr lang="en-US" dirty="0" smtClean="0">
                <a:solidFill>
                  <a:schemeClr val="bg1"/>
                </a:solidFill>
              </a:rPr>
              <a:t>place (only for assignments that </a:t>
            </a:r>
            <a:r>
              <a:rPr lang="en-US" dirty="0" smtClean="0">
                <a:solidFill>
                  <a:schemeClr val="bg1"/>
                </a:solidFill>
              </a:rPr>
              <a:t>are uploaded as PDFs. Students upload the document into Notability to work on it and then submit the completed work to </a:t>
            </a:r>
            <a:r>
              <a:rPr lang="en-US" dirty="0" err="1" smtClean="0">
                <a:solidFill>
                  <a:schemeClr val="bg1"/>
                </a:solidFill>
              </a:rPr>
              <a:t>Showbie</a:t>
            </a:r>
            <a:r>
              <a:rPr lang="en-US" dirty="0" smtClean="0">
                <a:solidFill>
                  <a:schemeClr val="bg1"/>
                </a:solidFill>
              </a:rPr>
              <a:t>.)</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All other work that is teacher created but is not a PDF will be completed and submitted in Schoology.</a:t>
            </a:r>
            <a:endParaRPr lang="en-US" dirty="0" smtClean="0">
              <a:solidFill>
                <a:schemeClr val="bg1"/>
              </a:solidFill>
            </a:endParaRPr>
          </a:p>
          <a:p>
            <a:pPr marL="548640" indent="-411480" eaLnBrk="1" fontAlgn="auto" hangingPunct="1">
              <a:spcAft>
                <a:spcPts val="0"/>
              </a:spcAft>
              <a:buClr>
                <a:schemeClr val="tx1">
                  <a:shade val="95000"/>
                </a:schemeClr>
              </a:buClr>
              <a:buFont typeface="Wingdings 2"/>
              <a:buChar char=""/>
              <a:defRPr/>
            </a:pPr>
            <a:r>
              <a:rPr lang="en-US" dirty="0" smtClean="0">
                <a:solidFill>
                  <a:schemeClr val="tx1"/>
                </a:solidFill>
              </a:rPr>
              <a:t>Webpage</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More detailed information on classwork and homework</a:t>
            </a:r>
          </a:p>
          <a:p>
            <a:pPr marL="869315" lvl="1" indent="-411480" eaLnBrk="1" fontAlgn="auto" hangingPunct="1">
              <a:spcAft>
                <a:spcPts val="0"/>
              </a:spcAft>
              <a:buClr>
                <a:schemeClr val="tx1">
                  <a:shade val="95000"/>
                </a:schemeClr>
              </a:buClr>
              <a:buFont typeface="Wingdings 2"/>
              <a:buChar char=""/>
              <a:defRPr/>
            </a:pPr>
            <a:r>
              <a:rPr lang="en-US" dirty="0" smtClean="0">
                <a:solidFill>
                  <a:schemeClr val="bg1"/>
                </a:solidFill>
              </a:rPr>
              <a:t>Parent News</a:t>
            </a:r>
          </a:p>
          <a:p>
            <a:pPr marL="457835" lvl="1" indent="0" eaLnBrk="1" fontAlgn="auto" hangingPunct="1">
              <a:spcAft>
                <a:spcPts val="0"/>
              </a:spcAft>
              <a:buClr>
                <a:schemeClr val="tx1">
                  <a:shade val="95000"/>
                </a:schemeClr>
              </a:buClr>
              <a:buNone/>
              <a:defRPr/>
            </a:pPr>
            <a:endParaRPr lang="en-US" dirty="0"/>
          </a:p>
        </p:txBody>
      </p:sp>
    </p:spTree>
    <p:extLst>
      <p:ext uri="{BB962C8B-B14F-4D97-AF65-F5344CB8AC3E}">
        <p14:creationId xmlns:p14="http://schemas.microsoft.com/office/powerpoint/2010/main" val="1777323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9639"/>
            <a:ext cx="6554867" cy="1524000"/>
          </a:xfrm>
        </p:spPr>
        <p:txBody>
          <a:bodyPr>
            <a:normAutofit fontScale="90000"/>
          </a:bodyPr>
          <a:lstStyle/>
          <a:p>
            <a:pPr algn="ctr" eaLnBrk="1" fontAlgn="auto" hangingPunct="1">
              <a:spcAft>
                <a:spcPts val="0"/>
              </a:spcAft>
              <a:defRPr/>
            </a:pPr>
            <a:r>
              <a:rPr lang="en-US" dirty="0" smtClean="0"/>
              <a:t> </a:t>
            </a:r>
            <a:r>
              <a:rPr lang="en-US" sz="4800" dirty="0" smtClean="0">
                <a:solidFill>
                  <a:schemeClr val="bg1"/>
                </a:solidFill>
              </a:rPr>
              <a:t>How do I view my student’s work?</a:t>
            </a:r>
            <a:endParaRPr lang="en-US" sz="4800" dirty="0">
              <a:solidFill>
                <a:schemeClr val="bg1"/>
              </a:solidFill>
            </a:endParaRPr>
          </a:p>
        </p:txBody>
      </p:sp>
      <p:sp>
        <p:nvSpPr>
          <p:cNvPr id="3" name="Content Placeholder 2"/>
          <p:cNvSpPr>
            <a:spLocks noGrp="1"/>
          </p:cNvSpPr>
          <p:nvPr>
            <p:ph idx="1"/>
          </p:nvPr>
        </p:nvSpPr>
        <p:spPr>
          <a:xfrm>
            <a:off x="922338" y="1295400"/>
            <a:ext cx="7688262" cy="5013325"/>
          </a:xfrm>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en-US" sz="2400" dirty="0" smtClean="0">
                <a:solidFill>
                  <a:schemeClr val="tx1"/>
                </a:solidFill>
              </a:rPr>
              <a:t>Schoology</a:t>
            </a:r>
            <a:r>
              <a:rPr lang="en-US" sz="2400" dirty="0" smtClean="0"/>
              <a:t>:</a:t>
            </a:r>
          </a:p>
          <a:p>
            <a:pPr marL="869315" lvl="1" indent="-411480" eaLnBrk="1" fontAlgn="auto" hangingPunct="1">
              <a:spcAft>
                <a:spcPts val="0"/>
              </a:spcAft>
              <a:buClr>
                <a:schemeClr val="tx1">
                  <a:shade val="95000"/>
                </a:schemeClr>
              </a:buClr>
              <a:buFont typeface="Wingdings 2"/>
              <a:buChar char=""/>
              <a:defRPr/>
            </a:pPr>
            <a:r>
              <a:rPr lang="en-US" sz="2400" dirty="0" smtClean="0">
                <a:solidFill>
                  <a:schemeClr val="bg1"/>
                </a:solidFill>
              </a:rPr>
              <a:t>As a parent, you can request an access code to see your child’s completed work in Language Arts or other subjects in Schoology.  Please email me if you would like parent access to your child’s Language Arts folders in Schoology.</a:t>
            </a:r>
            <a:endParaRPr lang="en-US" sz="2400" b="1" dirty="0" smtClean="0">
              <a:solidFill>
                <a:schemeClr val="bg1"/>
              </a:solidFill>
            </a:endParaRPr>
          </a:p>
          <a:p>
            <a:pPr marL="548640" indent="-411480" eaLnBrk="1" fontAlgn="auto" hangingPunct="1">
              <a:spcAft>
                <a:spcPts val="0"/>
              </a:spcAft>
              <a:buClr>
                <a:schemeClr val="tx1">
                  <a:shade val="95000"/>
                </a:schemeClr>
              </a:buClr>
              <a:buFont typeface="Wingdings 2"/>
              <a:buChar char=""/>
              <a:defRPr/>
            </a:pPr>
            <a:r>
              <a:rPr lang="en-US" sz="2400" dirty="0" err="1" smtClean="0">
                <a:solidFill>
                  <a:schemeClr val="tx1"/>
                </a:solidFill>
              </a:rPr>
              <a:t>Showbie</a:t>
            </a:r>
            <a:endParaRPr lang="en-US" sz="2400" dirty="0" smtClean="0">
              <a:solidFill>
                <a:schemeClr val="tx1"/>
              </a:solidFill>
            </a:endParaRPr>
          </a:p>
          <a:p>
            <a:pPr marL="869315" lvl="1" indent="-411480" eaLnBrk="1" fontAlgn="auto" hangingPunct="1">
              <a:spcAft>
                <a:spcPts val="0"/>
              </a:spcAft>
              <a:buClr>
                <a:schemeClr val="tx1">
                  <a:shade val="95000"/>
                </a:schemeClr>
              </a:buClr>
              <a:buFont typeface="Wingdings 2"/>
              <a:buChar char=""/>
              <a:defRPr/>
            </a:pPr>
            <a:r>
              <a:rPr lang="en-US" sz="2400" dirty="0" smtClean="0">
                <a:solidFill>
                  <a:schemeClr val="bg1"/>
                </a:solidFill>
              </a:rPr>
              <a:t>You can also request a parent access code for </a:t>
            </a:r>
            <a:r>
              <a:rPr lang="en-US" sz="2400" dirty="0" err="1" smtClean="0">
                <a:solidFill>
                  <a:schemeClr val="bg1"/>
                </a:solidFill>
              </a:rPr>
              <a:t>Showbie</a:t>
            </a:r>
            <a:r>
              <a:rPr lang="en-US" sz="2400" dirty="0" smtClean="0">
                <a:solidFill>
                  <a:schemeClr val="bg1"/>
                </a:solidFill>
              </a:rPr>
              <a:t>, where you will find other assignments in Language Arts that your child will complete in Notability and submit to </a:t>
            </a:r>
            <a:r>
              <a:rPr lang="en-US" sz="2400" dirty="0" err="1" smtClean="0">
                <a:solidFill>
                  <a:schemeClr val="bg1"/>
                </a:solidFill>
              </a:rPr>
              <a:t>Showbie</a:t>
            </a:r>
            <a:r>
              <a:rPr lang="en-US" dirty="0" smtClean="0">
                <a:solidFill>
                  <a:schemeClr val="bg1"/>
                </a:solidFill>
              </a:rPr>
              <a:t>.</a:t>
            </a:r>
            <a:endParaRPr lang="en-US" dirty="0"/>
          </a:p>
        </p:txBody>
      </p:sp>
    </p:spTree>
    <p:extLst>
      <p:ext uri="{BB962C8B-B14F-4D97-AF65-F5344CB8AC3E}">
        <p14:creationId xmlns:p14="http://schemas.microsoft.com/office/powerpoint/2010/main" val="4064633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2187</TotalTime>
  <Words>1013</Words>
  <Application>Microsoft Office PowerPoint</Application>
  <PresentationFormat>On-screen Show (4:3)</PresentationFormat>
  <Paragraphs>92</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CAMPBELL</vt:lpstr>
      <vt:lpstr>Century Gothic</vt:lpstr>
      <vt:lpstr>Verdana</vt:lpstr>
      <vt:lpstr>Wingdings 2</vt:lpstr>
      <vt:lpstr>Wingdings 3</vt:lpstr>
      <vt:lpstr>Slice</vt:lpstr>
      <vt:lpstr>Welcome to MS Language Arts Curriculum Night 2018-2019</vt:lpstr>
      <vt:lpstr> Mrs. Smith</vt:lpstr>
      <vt:lpstr> Grade 6 Curriculum</vt:lpstr>
      <vt:lpstr> Grade 7 curriculum</vt:lpstr>
      <vt:lpstr> Grade 8 curriculum</vt:lpstr>
      <vt:lpstr> Grading</vt:lpstr>
      <vt:lpstr> Grading</vt:lpstr>
      <vt:lpstr> Grading</vt:lpstr>
      <vt:lpstr> How do I view my student’s work?</vt:lpstr>
      <vt:lpstr> Conferences</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6th Grade Language Arts</dc:title>
  <dc:creator>CCUSD</dc:creator>
  <cp:lastModifiedBy>Suzanne Smith</cp:lastModifiedBy>
  <cp:revision>117</cp:revision>
  <dcterms:created xsi:type="dcterms:W3CDTF">2011-08-24T23:38:33Z</dcterms:created>
  <dcterms:modified xsi:type="dcterms:W3CDTF">2018-08-06T21:30:37Z</dcterms:modified>
</cp:coreProperties>
</file>